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1"/>
  </p:notesMasterIdLst>
  <p:handoutMasterIdLst>
    <p:handoutMasterId r:id="rId32"/>
  </p:handoutMasterIdLst>
  <p:sldIdLst>
    <p:sldId id="321" r:id="rId2"/>
    <p:sldId id="362" r:id="rId3"/>
    <p:sldId id="387" r:id="rId4"/>
    <p:sldId id="383" r:id="rId5"/>
    <p:sldId id="386" r:id="rId6"/>
    <p:sldId id="363" r:id="rId7"/>
    <p:sldId id="384" r:id="rId8"/>
    <p:sldId id="364" r:id="rId9"/>
    <p:sldId id="374" r:id="rId10"/>
    <p:sldId id="372" r:id="rId11"/>
    <p:sldId id="368" r:id="rId12"/>
    <p:sldId id="373" r:id="rId13"/>
    <p:sldId id="370" r:id="rId14"/>
    <p:sldId id="371" r:id="rId15"/>
    <p:sldId id="367" r:id="rId16"/>
    <p:sldId id="369" r:id="rId17"/>
    <p:sldId id="377" r:id="rId18"/>
    <p:sldId id="378" r:id="rId19"/>
    <p:sldId id="379" r:id="rId20"/>
    <p:sldId id="382" r:id="rId21"/>
    <p:sldId id="380" r:id="rId22"/>
    <p:sldId id="381" r:id="rId23"/>
    <p:sldId id="365" r:id="rId24"/>
    <p:sldId id="375" r:id="rId25"/>
    <p:sldId id="376" r:id="rId26"/>
    <p:sldId id="366" r:id="rId27"/>
    <p:sldId id="361" r:id="rId28"/>
    <p:sldId id="385" r:id="rId29"/>
    <p:sldId id="388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00"/>
    <a:srgbClr val="0033CC"/>
    <a:srgbClr val="0066FF"/>
    <a:srgbClr val="3399FF"/>
    <a:srgbClr val="66CC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79735" autoAdjust="0"/>
  </p:normalViewPr>
  <p:slideViewPr>
    <p:cSldViewPr>
      <p:cViewPr>
        <p:scale>
          <a:sx n="50" d="100"/>
          <a:sy n="50" d="100"/>
        </p:scale>
        <p:origin x="-1746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384"/>
    </p:cViewPr>
  </p:sorterViewPr>
  <p:notesViewPr>
    <p:cSldViewPr>
      <p:cViewPr>
        <p:scale>
          <a:sx n="100" d="100"/>
          <a:sy n="100" d="100"/>
        </p:scale>
        <p:origin x="-864" y="-38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34728" cy="45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t" anchorCtr="0" compatLnSpc="1">
            <a:prstTxWarp prst="textNoShape">
              <a:avLst/>
            </a:prstTxWarp>
          </a:bodyPr>
          <a:lstStyle>
            <a:lvl1pPr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81" y="3"/>
            <a:ext cx="3037122" cy="45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t" anchorCtr="0" compatLnSpc="1">
            <a:prstTxWarp prst="textNoShape">
              <a:avLst/>
            </a:prstTxWarp>
          </a:bodyPr>
          <a:lstStyle>
            <a:lvl1pPr algn="r"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1160"/>
            <a:ext cx="3034728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b" anchorCtr="0" compatLnSpc="1">
            <a:prstTxWarp prst="textNoShape">
              <a:avLst/>
            </a:prstTxWarp>
          </a:bodyPr>
          <a:lstStyle>
            <a:lvl1pPr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81" y="8831160"/>
            <a:ext cx="3037122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b" anchorCtr="0" compatLnSpc="1">
            <a:prstTxWarp prst="textNoShape">
              <a:avLst/>
            </a:prstTxWarp>
          </a:bodyPr>
          <a:lstStyle>
            <a:lvl1pPr algn="r" defTabSz="931454" eaLnBrk="1" hangingPunct="1">
              <a:defRPr sz="1200"/>
            </a:lvl1pPr>
          </a:lstStyle>
          <a:p>
            <a:pPr>
              <a:defRPr/>
            </a:pPr>
            <a:fld id="{FF4A98BB-FF7D-40A2-AAD9-DCB2E920D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75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34728" cy="45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t" anchorCtr="0" compatLnSpc="1">
            <a:prstTxWarp prst="textNoShape">
              <a:avLst/>
            </a:prstTxWarp>
          </a:bodyPr>
          <a:lstStyle>
            <a:lvl1pPr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81" y="3"/>
            <a:ext cx="3037122" cy="45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t" anchorCtr="0" compatLnSpc="1">
            <a:prstTxWarp prst="textNoShape">
              <a:avLst/>
            </a:prstTxWarp>
          </a:bodyPr>
          <a:lstStyle>
            <a:lvl1pPr algn="r"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20" y="4416637"/>
            <a:ext cx="5607362" cy="418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160"/>
            <a:ext cx="3034728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b" anchorCtr="0" compatLnSpc="1">
            <a:prstTxWarp prst="textNoShape">
              <a:avLst/>
            </a:prstTxWarp>
          </a:bodyPr>
          <a:lstStyle>
            <a:lvl1pPr defTabSz="931454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81" y="8831160"/>
            <a:ext cx="3037122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9" tIns="46553" rIns="93109" bIns="46553" numCol="1" anchor="b" anchorCtr="0" compatLnSpc="1">
            <a:prstTxWarp prst="textNoShape">
              <a:avLst/>
            </a:prstTxWarp>
          </a:bodyPr>
          <a:lstStyle>
            <a:lvl1pPr algn="r" defTabSz="931454" eaLnBrk="1" hangingPunct="1">
              <a:defRPr sz="1200"/>
            </a:lvl1pPr>
          </a:lstStyle>
          <a:p>
            <a:pPr>
              <a:defRPr/>
            </a:pPr>
            <a:fld id="{ECC6780A-40A9-4D21-B86A-01379929D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339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 txBox="1">
            <a:spLocks noGrp="1" noChangeArrowheads="1"/>
          </p:cNvSpPr>
          <p:nvPr/>
        </p:nvSpPr>
        <p:spPr bwMode="auto">
          <a:xfrm>
            <a:off x="3975673" y="8837479"/>
            <a:ext cx="3034727" cy="45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109" tIns="46553" rIns="93109" bIns="46553" anchor="b"/>
          <a:lstStyle>
            <a:lvl1pPr defTabSz="9239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06C5E82-592B-40FA-82B9-6AC99FE778FD}" type="slidenum">
              <a:rPr lang="en-US" altLang="en-US" sz="1200">
                <a:latin typeface="Times New Roman" pitchFamily="18" charset="0"/>
              </a:rPr>
              <a:pPr algn="r"/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43438" cy="348297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963" y="4416637"/>
            <a:ext cx="5140481" cy="41808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F489595-B4E6-46B3-B86D-BF54D3BC7980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31929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0F49C37-066C-42AD-9B75-80D81666B4BA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89827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269875"/>
            <a:ext cx="22669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9875"/>
            <a:ext cx="6653213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5CAC32D-83AB-43F2-B787-5A85E0C0FDAF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18950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B4D4DDC-B72B-44A5-9AE7-C3B4F0C7BBD8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1382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9372A2-4421-447B-9D48-55BFFC64E216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18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640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2200" y="1981200"/>
            <a:ext cx="406558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6E480C5-DF94-41A0-BB91-9B5F6045B12B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9229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1F92F5D-D9E3-44BC-B387-0D5D837E3074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47897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F88F8FC-21C8-4408-9B69-2AFDD8E4EA25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1164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AB9D55-A9B7-41E2-A2C9-C9A2EE0CBA96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7507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6CF8274-6650-405E-B9C0-51124B15841D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4910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752DED8-DE4F-4396-9327-AF72B33CD530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35366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7168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2 w 43200"/>
                <a:gd name="T1" fmla="*/ 0 h 43200"/>
                <a:gd name="T2" fmla="*/ 1 w 43200"/>
                <a:gd name="T3" fmla="*/ 0 h 43200"/>
                <a:gd name="T4" fmla="*/ 1 w 4320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1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00800"/>
            <a:ext cx="622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i="1">
                <a:solidFill>
                  <a:srgbClr val="FFEB53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OSAE sets the PACE ~ Premier Auditing Consulting and Evaluations!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7150" y="6381750"/>
            <a:ext cx="1314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solidFill>
                  <a:srgbClr val="FFEB53"/>
                </a:solidFill>
              </a:defRPr>
            </a:lvl2pPr>
          </a:lstStyle>
          <a:p>
            <a:pPr lvl="1">
              <a:defRPr/>
            </a:pPr>
            <a:fld id="{D43D1DA2-66CC-4171-A772-06BCD3FF275C}" type="slidenum">
              <a:rPr lang="en-US"/>
              <a:pPr lvl="1"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  <p:pic>
        <p:nvPicPr>
          <p:cNvPr id="1029" name="Picture 10" descr="Picture1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9829800" cy="58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28198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269875"/>
            <a:ext cx="9072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hr.ca.gov/state-hr-professionals/Pages/workforce-planning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.ca.gov/resources/fiscalforum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isbeautiful.net/visualizations/worlds-biggest-data-breaches-hack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cta.ca.gov/o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ge.org/wp-content/uploads/2016/05/State-and-Local-Government-Workforce-2016-Trends.pdf" TargetMode="Externa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DOF_Seal-FANCY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0263"/>
            <a:ext cx="5029200" cy="48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359900" cy="42465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State Leadership Accountability Act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5148263"/>
            <a:ext cx="7791450" cy="1069975"/>
          </a:xfrm>
        </p:spPr>
        <p:txBody>
          <a:bodyPr lIns="92075" rIns="92075"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Department of Finance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 Office of State Audits and Evaluations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Key Person Dependence, Succession Planning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06" y="2667000"/>
            <a:ext cx="8281988" cy="25146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u="sng" dirty="0" smtClean="0">
                <a:hlinkClick r:id="rId3"/>
              </a:rPr>
              <a:t>CalHR Workforce Planning Resources</a:t>
            </a:r>
            <a:endParaRPr lang="en-US" altLang="en-US" sz="4000" u="sng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u="sng" dirty="0"/>
              <a:t>http://www.calhr.ca.gov/state-hr-professionals/Pages/workforce-planning.aspx</a:t>
            </a:r>
            <a:endParaRPr lang="en-US" altLang="en-US" u="sng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0825"/>
            <a:ext cx="737010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5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FI$Cal Conversion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06" y="2667000"/>
            <a:ext cx="8281988" cy="2514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u="sng" dirty="0" smtClean="0">
                <a:hlinkClick r:id="rId3"/>
              </a:rPr>
              <a:t>FI$Cal Forums</a:t>
            </a:r>
            <a:endParaRPr lang="en-US" altLang="en-US" sz="4000" u="sng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u="sng" dirty="0"/>
              <a:t>http://www.fiscal.ca.gov/resources/fiscalforum.html</a:t>
            </a:r>
            <a:endParaRPr lang="en-US" altLang="en-US" u="sng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1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23987"/>
            <a:ext cx="785014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3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58925"/>
            <a:ext cx="755127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7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Data Security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u="sng" dirty="0" smtClean="0">
                <a:hlinkClick r:id="rId3"/>
              </a:rPr>
              <a:t>Data Breaches Visual</a:t>
            </a:r>
            <a:endParaRPr lang="en-US" altLang="en-US" sz="4000" u="sng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u="sng" dirty="0">
                <a:hlinkClick r:id="rId3"/>
              </a:rPr>
              <a:t>http://www.informationisbeautiful.net/visualizations/worlds-biggest-data-breaches-hacks</a:t>
            </a:r>
            <a:r>
              <a:rPr lang="en-US" altLang="en-US" u="sng" dirty="0" smtClean="0">
                <a:hlinkClick r:id="rId3"/>
              </a:rPr>
              <a:t>/</a:t>
            </a:r>
            <a:endParaRPr lang="en-US" altLang="en-US" u="sng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altLang="en-US" u="sng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u="sng" dirty="0" smtClean="0">
                <a:hlinkClick r:id="rId4"/>
              </a:rPr>
              <a:t>California Information Security Office</a:t>
            </a:r>
            <a:endParaRPr lang="en-US" altLang="en-US" sz="4000" u="sng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http://www.cta.ca.gov/ois/</a:t>
            </a:r>
            <a:endParaRPr lang="en-US" altLang="en-US" u="sng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en-US" u="sng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2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57325"/>
            <a:ext cx="782718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0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0825"/>
            <a:ext cx="76059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2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0825"/>
            <a:ext cx="76059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6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0825"/>
            <a:ext cx="76059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7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dirty="0" smtClean="0"/>
          </a:p>
          <a:p>
            <a:pPr>
              <a:lnSpc>
                <a:spcPct val="100000"/>
              </a:lnSpc>
            </a:pPr>
            <a:endParaRPr lang="en-US" alt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3000" dirty="0" smtClean="0"/>
          </a:p>
          <a:p>
            <a:pPr>
              <a:lnSpc>
                <a:spcPct val="100000"/>
              </a:lnSpc>
            </a:pPr>
            <a:endParaRPr lang="en-US" altLang="en-US" sz="30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8281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Overview of SLAA</a:t>
            </a:r>
          </a:p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Top Ten Risks in 2015</a:t>
            </a:r>
          </a:p>
          <a:p>
            <a:pPr lvl="1"/>
            <a:r>
              <a:rPr lang="en-US" altLang="en-US" kern="0" dirty="0" smtClean="0"/>
              <a:t>Trends</a:t>
            </a:r>
          </a:p>
          <a:p>
            <a:pPr lvl="1"/>
            <a:r>
              <a:rPr lang="en-US" altLang="en-US" kern="0" dirty="0" smtClean="0"/>
              <a:t>Resources</a:t>
            </a:r>
          </a:p>
          <a:p>
            <a:pPr lvl="1"/>
            <a:r>
              <a:rPr lang="en-US" altLang="en-US" kern="0" dirty="0" smtClean="0"/>
              <a:t>Controls</a:t>
            </a:r>
          </a:p>
          <a:p>
            <a:r>
              <a:rPr lang="en-US" altLang="en-US" kern="0" dirty="0" smtClean="0"/>
              <a:t>Challenges From 2015</a:t>
            </a:r>
          </a:p>
          <a:p>
            <a:r>
              <a:rPr lang="en-US" altLang="en-US" kern="0" dirty="0" smtClean="0"/>
              <a:t>Upcoming Activities</a:t>
            </a:r>
          </a:p>
          <a:p>
            <a:r>
              <a:rPr lang="en-US" altLang="en-US" kern="0" dirty="0" smtClean="0"/>
              <a:t>Question and Answer</a:t>
            </a:r>
            <a:endParaRPr lang="en-US" altLang="en-US" kern="0" dirty="0"/>
          </a:p>
          <a:p>
            <a:pPr lvl="1"/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5023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9688"/>
            <a:ext cx="9086264" cy="587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51" y="5292531"/>
            <a:ext cx="91249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30000"/>
              </a:spcBef>
            </a:pPr>
            <a:r>
              <a:rPr lang="en-US" altLang="en-US" sz="3200" dirty="0">
                <a:solidFill>
                  <a:srgbClr val="000000"/>
                </a:solidFill>
                <a:hlinkClick r:id="rId5"/>
              </a:rPr>
              <a:t>http://slge.org/wp-content/uploads/2016/05/State-and-Local-Government-Workforce-2016-Trends.pdf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0825"/>
            <a:ext cx="76059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42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0825"/>
            <a:ext cx="76059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8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Challenges in 2015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dirty="0" smtClean="0"/>
              <a:t>Other was Number 1 Risk Factor</a:t>
            </a:r>
          </a:p>
          <a:p>
            <a:pPr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 smtClean="0"/>
              <a:t>Broad vs Narrow Definitions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Finding the Right Risk Factor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6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Challenges in 2015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dirty="0" smtClean="0"/>
              <a:t>Ongoing Monitoring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n-US" sz="4000" dirty="0" smtClean="0"/>
          </a:p>
          <a:p>
            <a:pPr>
              <a:lnSpc>
                <a:spcPct val="100000"/>
              </a:lnSpc>
            </a:pPr>
            <a:r>
              <a:rPr lang="en-US" altLang="en-US" dirty="0" smtClean="0"/>
              <a:t>Process Limited to Reported Risks?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What is Fully Implemented?</a:t>
            </a:r>
          </a:p>
          <a:p>
            <a:pPr algn="ctr">
              <a:lnSpc>
                <a:spcPct val="100000"/>
              </a:lnSpc>
            </a:pPr>
            <a:endParaRPr lang="en-US" altLang="en-US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4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Challenges in 2015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dirty="0" smtClean="0"/>
              <a:t>Risk Assessment Process</a:t>
            </a:r>
          </a:p>
          <a:p>
            <a:pPr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 smtClean="0"/>
              <a:t>Who Should Be Involved?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What Criteria Was Used to Determine Reported Risks?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8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Challenges in 2015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0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520825"/>
            <a:ext cx="5715000" cy="462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1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sz="4000" dirty="0" smtClean="0"/>
              <a:t>Upcoming </a:t>
            </a:r>
            <a:r>
              <a:rPr lang="en-US" altLang="en-US" dirty="0" smtClean="0"/>
              <a:t>Activities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400" dirty="0" smtClean="0"/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June 30, 2016 Corrective Action Plans</a:t>
            </a:r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Preliminary Plans for Roundtable Meetings</a:t>
            </a:r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Refining Risk Definitions</a:t>
            </a:r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Web Portal Improvements</a:t>
            </a:r>
          </a:p>
          <a:p>
            <a:pPr>
              <a:lnSpc>
                <a:spcPct val="100000"/>
              </a:lnSpc>
            </a:pPr>
            <a:r>
              <a:rPr lang="en-US" altLang="en-US" sz="3400" dirty="0"/>
              <a:t>Recording Training</a:t>
            </a:r>
          </a:p>
          <a:p>
            <a:pPr>
              <a:lnSpc>
                <a:spcPct val="100000"/>
              </a:lnSpc>
            </a:pPr>
            <a:endParaRPr lang="en-US" altLang="en-US" sz="34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4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9619" y="269875"/>
            <a:ext cx="7927181" cy="1143000"/>
          </a:xfrm>
          <a:noFill/>
        </p:spPr>
        <p:txBody>
          <a:bodyPr/>
          <a:lstStyle/>
          <a:p>
            <a:r>
              <a:rPr lang="en-US" altLang="en-US" dirty="0" smtClean="0"/>
              <a:t>Questions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finshane\AppData\Local\Microsoft\Windows\Temporary Internet Files\Content.IE5\WW8CSEIS\Questionmark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295400"/>
            <a:ext cx="37338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sz="4000" dirty="0" smtClean="0"/>
              <a:t>Contacting SLAA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400" dirty="0" smtClean="0"/>
          </a:p>
          <a:p>
            <a:pPr>
              <a:lnSpc>
                <a:spcPct val="100000"/>
              </a:lnSpc>
            </a:pPr>
            <a:r>
              <a:rPr lang="en-US" altLang="en-US" sz="4000" dirty="0"/>
              <a:t>http://dof.ca.gov/osae/fisma/</a:t>
            </a:r>
          </a:p>
          <a:p>
            <a:pPr>
              <a:lnSpc>
                <a:spcPct val="100000"/>
              </a:lnSpc>
            </a:pPr>
            <a:r>
              <a:rPr lang="en-US" altLang="en-US" sz="4000" dirty="0" smtClean="0"/>
              <a:t>SLAAHotline@dof.ca.gov</a:t>
            </a:r>
            <a:endParaRPr lang="en-US" altLang="en-US" sz="4000" dirty="0"/>
          </a:p>
          <a:p>
            <a:pPr>
              <a:lnSpc>
                <a:spcPct val="100000"/>
              </a:lnSpc>
            </a:pPr>
            <a:endParaRPr lang="en-US" altLang="en-US" sz="34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6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What is SLAA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dirty="0" smtClean="0"/>
          </a:p>
          <a:p>
            <a:pPr>
              <a:lnSpc>
                <a:spcPct val="100000"/>
              </a:lnSpc>
            </a:pPr>
            <a:endParaRPr lang="en-US" alt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3000" dirty="0" smtClean="0"/>
          </a:p>
          <a:p>
            <a:pPr>
              <a:lnSpc>
                <a:spcPct val="100000"/>
              </a:lnSpc>
            </a:pPr>
            <a:endParaRPr lang="en-US" altLang="en-US" sz="30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8281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en-US" sz="3600" kern="0" dirty="0"/>
              <a:t>Legal Requirement for Management to do the </a:t>
            </a:r>
            <a:r>
              <a:rPr lang="en-US" altLang="en-US" sz="3600" kern="0" dirty="0" smtClean="0"/>
              <a:t>Following With Internal </a:t>
            </a:r>
            <a:r>
              <a:rPr lang="en-US" altLang="en-US" sz="3600" kern="0" dirty="0"/>
              <a:t>C</a:t>
            </a:r>
            <a:r>
              <a:rPr lang="en-US" altLang="en-US" sz="3600" kern="0" dirty="0" smtClean="0"/>
              <a:t>ontrols</a:t>
            </a:r>
            <a:r>
              <a:rPr lang="en-US" altLang="en-US" sz="3600" kern="0" dirty="0"/>
              <a:t>: </a:t>
            </a:r>
          </a:p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Establish</a:t>
            </a:r>
          </a:p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Monitor</a:t>
            </a:r>
          </a:p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Maintain</a:t>
            </a:r>
          </a:p>
          <a:p>
            <a:pPr>
              <a:lnSpc>
                <a:spcPct val="100000"/>
              </a:lnSpc>
            </a:pPr>
            <a:r>
              <a:rPr lang="en-US" altLang="en-US" sz="3600" kern="0" dirty="0" smtClean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22290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What is SLAA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dirty="0" smtClean="0"/>
          </a:p>
          <a:p>
            <a:pPr>
              <a:lnSpc>
                <a:spcPct val="100000"/>
              </a:lnSpc>
            </a:pPr>
            <a:endParaRPr lang="en-US" alt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3000" dirty="0" smtClean="0"/>
          </a:p>
          <a:p>
            <a:pPr>
              <a:lnSpc>
                <a:spcPct val="100000"/>
              </a:lnSpc>
            </a:pPr>
            <a:endParaRPr lang="en-US" altLang="en-US" sz="30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2362200"/>
            <a:ext cx="8281988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kern="0" dirty="0" smtClean="0"/>
              <a:t>Government Code Sections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kern="0" dirty="0" smtClean="0"/>
              <a:t>13400-13407</a:t>
            </a:r>
          </a:p>
        </p:txBody>
      </p:sp>
    </p:spTree>
    <p:extLst>
      <p:ext uri="{BB962C8B-B14F-4D97-AF65-F5344CB8AC3E}">
        <p14:creationId xmlns:p14="http://schemas.microsoft.com/office/powerpoint/2010/main" val="8647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What Changed in 2015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dirty="0" smtClean="0"/>
          </a:p>
          <a:p>
            <a:pPr>
              <a:lnSpc>
                <a:spcPct val="100000"/>
              </a:lnSpc>
            </a:pPr>
            <a:endParaRPr lang="en-US" alt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3000" dirty="0" smtClean="0"/>
          </a:p>
          <a:p>
            <a:pPr>
              <a:lnSpc>
                <a:spcPct val="100000"/>
              </a:lnSpc>
            </a:pPr>
            <a:endParaRPr lang="en-US" altLang="en-US" sz="30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1520825"/>
            <a:ext cx="8281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4000" kern="0" dirty="0" smtClean="0"/>
              <a:t>Launch of Web Portal</a:t>
            </a:r>
          </a:p>
          <a:p>
            <a:pPr>
              <a:lnSpc>
                <a:spcPct val="100000"/>
              </a:lnSpc>
            </a:pPr>
            <a:r>
              <a:rPr lang="en-US" altLang="en-US" sz="4000" kern="0" dirty="0" smtClean="0"/>
              <a:t>Defined Risks</a:t>
            </a:r>
          </a:p>
          <a:p>
            <a:pPr>
              <a:lnSpc>
                <a:spcPct val="100000"/>
              </a:lnSpc>
            </a:pPr>
            <a:r>
              <a:rPr lang="en-US" altLang="en-US" sz="4000" kern="0" dirty="0" smtClean="0"/>
              <a:t>Ongoing </a:t>
            </a:r>
            <a:r>
              <a:rPr lang="en-US" altLang="en-US" sz="4000" kern="0" dirty="0"/>
              <a:t>Monitoring </a:t>
            </a:r>
            <a:r>
              <a:rPr lang="en-US" altLang="en-US" sz="4000" kern="0" dirty="0" smtClean="0"/>
              <a:t>Section</a:t>
            </a:r>
            <a:endParaRPr lang="en-US" altLang="en-US" sz="4000" kern="0" dirty="0"/>
          </a:p>
          <a:p>
            <a:pPr>
              <a:lnSpc>
                <a:spcPct val="100000"/>
              </a:lnSpc>
            </a:pPr>
            <a:endParaRPr lang="en-US" altLang="en-US" sz="4000" kern="0" dirty="0" smtClean="0"/>
          </a:p>
        </p:txBody>
      </p:sp>
    </p:spTree>
    <p:extLst>
      <p:ext uri="{BB962C8B-B14F-4D97-AF65-F5344CB8AC3E}">
        <p14:creationId xmlns:p14="http://schemas.microsoft.com/office/powerpoint/2010/main" val="9118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What is SLAA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dirty="0" smtClean="0"/>
          </a:p>
          <a:p>
            <a:pPr>
              <a:lnSpc>
                <a:spcPct val="100000"/>
              </a:lnSpc>
            </a:pPr>
            <a:endParaRPr lang="en-US" altLang="en-US" sz="36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3000" dirty="0" smtClean="0"/>
          </a:p>
          <a:p>
            <a:pPr>
              <a:lnSpc>
                <a:spcPct val="100000"/>
              </a:lnSpc>
            </a:pPr>
            <a:endParaRPr lang="en-US" altLang="en-US" sz="30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8281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altLang="en-US" sz="3600" kern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35" y="1219200"/>
            <a:ext cx="3964023" cy="51029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8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69875"/>
            <a:ext cx="7624763" cy="1143000"/>
          </a:xfrm>
          <a:noFill/>
        </p:spPr>
        <p:txBody>
          <a:bodyPr/>
          <a:lstStyle/>
          <a:p>
            <a:r>
              <a:rPr lang="en-US" altLang="en-US" sz="4000" dirty="0" smtClean="0"/>
              <a:t>2015 SLAA 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81988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altLang="en-US" sz="3400" dirty="0" smtClean="0"/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112 reports received</a:t>
            </a:r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596 risks reported</a:t>
            </a:r>
          </a:p>
          <a:p>
            <a:pPr>
              <a:lnSpc>
                <a:spcPct val="100000"/>
              </a:lnSpc>
            </a:pPr>
            <a:r>
              <a:rPr lang="en-US" altLang="en-US" sz="3400" dirty="0" smtClean="0"/>
              <a:t>97 </a:t>
            </a:r>
            <a:r>
              <a:rPr lang="en-US" altLang="en-US" sz="3400" dirty="0"/>
              <a:t>entities contacted for clarification/revision</a:t>
            </a:r>
          </a:p>
          <a:p>
            <a:pPr>
              <a:lnSpc>
                <a:spcPct val="100000"/>
              </a:lnSpc>
            </a:pPr>
            <a:endParaRPr lang="en-US" altLang="en-US" sz="2600" dirty="0" smtClean="0"/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7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Most Common Risk 2015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582" y="1520825"/>
            <a:ext cx="748415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08756"/>
            <a:ext cx="7624763" cy="1143000"/>
          </a:xfrm>
          <a:noFill/>
        </p:spPr>
        <p:txBody>
          <a:bodyPr/>
          <a:lstStyle/>
          <a:p>
            <a:r>
              <a:rPr lang="en-US" altLang="en-US" dirty="0" smtClean="0"/>
              <a:t>Key Person Dependence, Succession Planning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06" y="1752600"/>
            <a:ext cx="8281988" cy="442277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altLang="en-US" sz="4000" dirty="0" smtClean="0"/>
              <a:t>Common Controls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en-US" sz="4000" dirty="0" smtClean="0"/>
          </a:p>
          <a:p>
            <a:pPr>
              <a:lnSpc>
                <a:spcPct val="100000"/>
              </a:lnSpc>
            </a:pPr>
            <a:r>
              <a:rPr lang="en-US" altLang="en-US" dirty="0" smtClean="0"/>
              <a:t>Develop a Succession Plan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Follow Existing Succession Plan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Train/Cross-Train Staff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Write/Update Policies &amp; Procedures</a:t>
            </a:r>
          </a:p>
        </p:txBody>
      </p:sp>
      <p:pic>
        <p:nvPicPr>
          <p:cNvPr id="17412" name="Picture 10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39688"/>
            <a:ext cx="24860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F OSAE">
  <a:themeElements>
    <a:clrScheme name="DOF OSA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DOF OSA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OF OSA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F OSA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F OSA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F OSA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F OSA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10239</TotalTime>
  <Words>290</Words>
  <Application>Microsoft Office PowerPoint</Application>
  <PresentationFormat>On-screen Show (4:3)</PresentationFormat>
  <Paragraphs>105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DOF OSAE</vt:lpstr>
      <vt:lpstr>    State Leadership Accountability Act</vt:lpstr>
      <vt:lpstr>Agenda</vt:lpstr>
      <vt:lpstr>What is SLAA</vt:lpstr>
      <vt:lpstr>What is SLAA</vt:lpstr>
      <vt:lpstr>What Changed in 2015</vt:lpstr>
      <vt:lpstr>What is SLAA</vt:lpstr>
      <vt:lpstr>2015 SLAA Summary</vt:lpstr>
      <vt:lpstr>Most Common Risk 2015</vt:lpstr>
      <vt:lpstr>Key Person Dependence, Succession Planning</vt:lpstr>
      <vt:lpstr>Key Person Dependence, Succession Planning</vt:lpstr>
      <vt:lpstr>2nd Most Common Risk 2015</vt:lpstr>
      <vt:lpstr>FI$Cal Conversion</vt:lpstr>
      <vt:lpstr>3rd Most Common Risk 2015</vt:lpstr>
      <vt:lpstr>4th Most Common Risk 2015</vt:lpstr>
      <vt:lpstr>Data Security</vt:lpstr>
      <vt:lpstr>5th Most Common Risk 2015</vt:lpstr>
      <vt:lpstr>6th Most Common Risk 2015</vt:lpstr>
      <vt:lpstr>7th Most Common Risk 2015</vt:lpstr>
      <vt:lpstr>8th Most Common Risk 2015</vt:lpstr>
      <vt:lpstr>8th Most Common Risk 2015</vt:lpstr>
      <vt:lpstr>9th Most Common Risk 2015</vt:lpstr>
      <vt:lpstr>10th Most Common Risk 2015</vt:lpstr>
      <vt:lpstr>Challenges in 2015</vt:lpstr>
      <vt:lpstr>Challenges in 2015</vt:lpstr>
      <vt:lpstr>Challenges in 2015</vt:lpstr>
      <vt:lpstr>Challenges in 2015</vt:lpstr>
      <vt:lpstr>Upcoming Activities</vt:lpstr>
      <vt:lpstr>Questions</vt:lpstr>
      <vt:lpstr>Contacting SLAA</vt:lpstr>
    </vt:vector>
  </TitlesOfParts>
  <Company>DEPARTMENT OF FINANCE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Angie Miller</dc:creator>
  <cp:lastModifiedBy>Matt Fong</cp:lastModifiedBy>
  <cp:revision>343</cp:revision>
  <cp:lastPrinted>2016-06-08T15:46:05Z</cp:lastPrinted>
  <dcterms:created xsi:type="dcterms:W3CDTF">2007-04-17T20:02:28Z</dcterms:created>
  <dcterms:modified xsi:type="dcterms:W3CDTF">2016-06-14T14:08:00Z</dcterms:modified>
</cp:coreProperties>
</file>