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72" r:id="rId2"/>
    <p:sldId id="274" r:id="rId3"/>
    <p:sldId id="275" r:id="rId4"/>
    <p:sldId id="258" r:id="rId5"/>
    <p:sldId id="263" r:id="rId6"/>
    <p:sldId id="262" r:id="rId7"/>
    <p:sldId id="264" r:id="rId8"/>
    <p:sldId id="256" r:id="rId9"/>
    <p:sldId id="260" r:id="rId10"/>
    <p:sldId id="261" r:id="rId11"/>
    <p:sldId id="268" r:id="rId12"/>
    <p:sldId id="265" r:id="rId13"/>
    <p:sldId id="276" r:id="rId14"/>
    <p:sldId id="280" r:id="rId15"/>
    <p:sldId id="279" r:id="rId16"/>
    <p:sldId id="266" r:id="rId17"/>
    <p:sldId id="277" r:id="rId18"/>
    <p:sldId id="267" r:id="rId19"/>
    <p:sldId id="270" r:id="rId20"/>
    <p:sldId id="271" r:id="rId21"/>
    <p:sldId id="269" r:id="rId22"/>
    <p:sldId id="281" r:id="rId23"/>
    <p:sldId id="282" r:id="rId24"/>
    <p:sldId id="283" r:id="rId25"/>
    <p:sldId id="284" r:id="rId26"/>
    <p:sldId id="285" r:id="rId27"/>
    <p:sldId id="286" r:id="rId28"/>
    <p:sldId id="287" r:id="rId29"/>
    <p:sldId id="288" r:id="rId30"/>
    <p:sldId id="27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7D526-98D6-4411-A0E0-E67675429603}" type="datetimeFigureOut">
              <a:rPr lang="en-US" smtClean="0"/>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9D487-A555-4316-A4A7-2DF57E51E890}" type="slidenum">
              <a:rPr lang="en-US" smtClean="0"/>
              <a:t>‹#›</a:t>
            </a:fld>
            <a:endParaRPr lang="en-US"/>
          </a:p>
        </p:txBody>
      </p:sp>
    </p:spTree>
    <p:extLst>
      <p:ext uri="{BB962C8B-B14F-4D97-AF65-F5344CB8AC3E}">
        <p14:creationId xmlns:p14="http://schemas.microsoft.com/office/powerpoint/2010/main" val="3541501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69D487-A555-4316-A4A7-2DF57E51E890}" type="slidenum">
              <a:rPr lang="en-US" smtClean="0"/>
              <a:t>8</a:t>
            </a:fld>
            <a:endParaRPr lang="en-US"/>
          </a:p>
        </p:txBody>
      </p:sp>
    </p:spTree>
    <p:extLst>
      <p:ext uri="{BB962C8B-B14F-4D97-AF65-F5344CB8AC3E}">
        <p14:creationId xmlns:p14="http://schemas.microsoft.com/office/powerpoint/2010/main" val="105288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69D487-A555-4316-A4A7-2DF57E51E890}" type="slidenum">
              <a:rPr lang="en-US" smtClean="0"/>
              <a:t>17</a:t>
            </a:fld>
            <a:endParaRPr lang="en-US"/>
          </a:p>
        </p:txBody>
      </p:sp>
    </p:spTree>
    <p:extLst>
      <p:ext uri="{BB962C8B-B14F-4D97-AF65-F5344CB8AC3E}">
        <p14:creationId xmlns:p14="http://schemas.microsoft.com/office/powerpoint/2010/main" val="3361886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4427532-498D-4092-8DE5-6D7FF9FD0A48}" type="datetimeFigureOut">
              <a:rPr lang="en-US" smtClean="0"/>
              <a:t>1/22/2014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08DE7EC-7C9D-467A-B444-1421E36DAF2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427532-498D-4092-8DE5-6D7FF9FD0A48}" type="datetimeFigureOut">
              <a:rPr lang="en-US" smtClean="0"/>
              <a:t>1/22/2014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8DE7EC-7C9D-467A-B444-1421E36DAF2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427532-498D-4092-8DE5-6D7FF9FD0A48}" type="datetimeFigureOut">
              <a:rPr lang="en-US" smtClean="0"/>
              <a:t>1/22/2014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8DE7EC-7C9D-467A-B444-1421E36DAF2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427532-498D-4092-8DE5-6D7FF9FD0A48}" type="datetimeFigureOut">
              <a:rPr lang="en-US" smtClean="0"/>
              <a:t>1/22/2014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8DE7EC-7C9D-467A-B444-1421E36DAF2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4427532-498D-4092-8DE5-6D7FF9FD0A48}" type="datetimeFigureOut">
              <a:rPr lang="en-US" smtClean="0"/>
              <a:t>1/22/2014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8DE7EC-7C9D-467A-B444-1421E36DAF2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427532-498D-4092-8DE5-6D7FF9FD0A48}" type="datetimeFigureOut">
              <a:rPr lang="en-US" smtClean="0"/>
              <a:t>1/22/2014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08DE7EC-7C9D-467A-B444-1421E36DAF2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4427532-498D-4092-8DE5-6D7FF9FD0A48}" type="datetimeFigureOut">
              <a:rPr lang="en-US" smtClean="0"/>
              <a:t>1/22/2014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08DE7EC-7C9D-467A-B444-1421E36DAF2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4427532-498D-4092-8DE5-6D7FF9FD0A48}" type="datetimeFigureOut">
              <a:rPr lang="en-US" smtClean="0"/>
              <a:t>1/22/2014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08DE7EC-7C9D-467A-B444-1421E36DAF2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4427532-498D-4092-8DE5-6D7FF9FD0A48}" type="datetimeFigureOut">
              <a:rPr lang="en-US" smtClean="0"/>
              <a:t>1/22/2014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08DE7EC-7C9D-467A-B444-1421E36DAF2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4427532-498D-4092-8DE5-6D7FF9FD0A48}" type="datetimeFigureOut">
              <a:rPr lang="en-US" smtClean="0"/>
              <a:t>1/22/2014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08DE7EC-7C9D-467A-B444-1421E36DAF2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4427532-498D-4092-8DE5-6D7FF9FD0A48}" type="datetimeFigureOut">
              <a:rPr lang="en-US" smtClean="0"/>
              <a:t>1/22/2014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08DE7EC-7C9D-467A-B444-1421E36DAF2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4427532-498D-4092-8DE5-6D7FF9FD0A48}" type="datetimeFigureOut">
              <a:rPr lang="en-US" smtClean="0"/>
              <a:t>1/22/2014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08DE7EC-7C9D-467A-B444-1421E36DAF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bi.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bi.gov/scams-safety/fraud/seniors/seniors"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www.fbi.gov/scams-safety/fraud/fraud" TargetMode="External"/><Relationship Id="rId5" Type="http://schemas.openxmlformats.org/officeDocument/2006/relationships/hyperlink" Target="http://www.fbi.gov/scams-safety/fraud/internet_fraud/internet_fraud" TargetMode="External"/><Relationship Id="rId4" Type="http://schemas.openxmlformats.org/officeDocument/2006/relationships/hyperlink" Target="http://www.fbi.gov/scams-safety/fraud/internet_frau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DBEVERLY@CALOTTERY.COM" TargetMode="External"/><Relationship Id="rId2" Type="http://schemas.openxmlformats.org/officeDocument/2006/relationships/hyperlink" Target="mailto:DEREK.BEVERLY@LEO.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pakistaniat.com/2008/08/05/aafia-siddiqui/"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1"/>
            <a:ext cx="8229600" cy="1600199"/>
          </a:xfrm>
        </p:spPr>
        <p:txBody>
          <a:bodyPr>
            <a:normAutofit fontScale="90000"/>
          </a:bodyPr>
          <a:lstStyle/>
          <a:p>
            <a:r>
              <a:rPr lang="en-US" dirty="0" smtClean="0"/>
              <a:t>Fraud – Terrorism </a:t>
            </a:r>
            <a:br>
              <a:rPr lang="en-US" dirty="0" smtClean="0"/>
            </a:br>
            <a:r>
              <a:rPr lang="en-US" dirty="0" smtClean="0"/>
              <a:t>and the </a:t>
            </a:r>
            <a:r>
              <a:rPr lang="en-US" dirty="0" smtClean="0"/>
              <a:t>California Connection</a:t>
            </a:r>
            <a:endParaRPr lang="en-US" dirty="0"/>
          </a:p>
        </p:txBody>
      </p:sp>
      <p:sp>
        <p:nvSpPr>
          <p:cNvPr id="3" name="Subtitle 2"/>
          <p:cNvSpPr>
            <a:spLocks noGrp="1"/>
          </p:cNvSpPr>
          <p:nvPr>
            <p:ph type="subTitle" idx="1"/>
          </p:nvPr>
        </p:nvSpPr>
        <p:spPr>
          <a:xfrm>
            <a:off x="685800" y="3829496"/>
            <a:ext cx="7772400" cy="1199704"/>
          </a:xfrm>
        </p:spPr>
        <p:txBody>
          <a:bodyPr>
            <a:normAutofit fontScale="92500"/>
          </a:bodyPr>
          <a:lstStyle/>
          <a:p>
            <a:pPr algn="l"/>
            <a:r>
              <a:rPr lang="en-US" dirty="0" smtClean="0"/>
              <a:t>Presented to:</a:t>
            </a:r>
          </a:p>
          <a:p>
            <a:pPr algn="l"/>
            <a:r>
              <a:rPr lang="en-US" dirty="0"/>
              <a:t>California Association of State Auditors (CASA</a:t>
            </a:r>
            <a:r>
              <a:rPr lang="en-US" dirty="0" smtClean="0"/>
              <a:t>)</a:t>
            </a:r>
            <a:endParaRPr lang="en-US" dirty="0"/>
          </a:p>
        </p:txBody>
      </p:sp>
    </p:spTree>
    <p:extLst>
      <p:ext uri="{BB962C8B-B14F-4D97-AF65-F5344CB8AC3E}">
        <p14:creationId xmlns:p14="http://schemas.microsoft.com/office/powerpoint/2010/main" val="131993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10600" cy="5638800"/>
          </a:xfrm>
        </p:spPr>
        <p:txBody>
          <a:bodyPr>
            <a:noAutofit/>
          </a:bodyPr>
          <a:lstStyle/>
          <a:p>
            <a:pPr algn="just"/>
            <a:r>
              <a:rPr lang="en-US" sz="1600" dirty="0"/>
              <a:t>On a hot summer morning 18 months ago a team of four Americans – two FBI agents and two army officers – rolled into </a:t>
            </a:r>
            <a:r>
              <a:rPr lang="en-US" sz="1600" dirty="0" err="1"/>
              <a:t>Ghazni</a:t>
            </a:r>
            <a:r>
              <a:rPr lang="en-US" sz="1600" dirty="0"/>
              <a:t>, a dusty town 50 miles south of Kabul. They had come to interview two unusual prisoners: a woman in a burka and her 11-year-old son, arrested the day before</a:t>
            </a:r>
            <a:r>
              <a:rPr lang="en-US" sz="1600" dirty="0" smtClean="0"/>
              <a:t>.</a:t>
            </a:r>
          </a:p>
          <a:p>
            <a:pPr algn="just"/>
            <a:endParaRPr lang="en-US" sz="1600" dirty="0"/>
          </a:p>
          <a:p>
            <a:pPr algn="just"/>
            <a:r>
              <a:rPr lang="en-US" sz="1600" dirty="0"/>
              <a:t>Afghan police accused the mysterious pair of being suicide bombers. What interested the Americans, though, was what they were carrying: notes about a “mass casualty attack” in the US on targets including the Statue of Liberty and a collection of jars and bottles containing “chemical and gel substances</a:t>
            </a:r>
            <a:r>
              <a:rPr lang="en-US" sz="1600" dirty="0" smtClean="0"/>
              <a:t>”.</a:t>
            </a:r>
          </a:p>
          <a:p>
            <a:pPr algn="just"/>
            <a:endParaRPr lang="en-US" sz="1600" dirty="0"/>
          </a:p>
          <a:p>
            <a:pPr algn="just"/>
            <a:r>
              <a:rPr lang="en-US" sz="1600" dirty="0"/>
              <a:t>At the town police station the Americans were directed into a room where, unknown to them, the woman was waiting behind a long yellow curtain. One soldier sat down, laying his M-4 rifle by his foot, next to the curtain. Moments later it twitched back</a:t>
            </a:r>
            <a:r>
              <a:rPr lang="en-US" sz="1600" dirty="0" smtClean="0"/>
              <a:t>.</a:t>
            </a:r>
          </a:p>
          <a:p>
            <a:pPr algn="just"/>
            <a:endParaRPr lang="en-US" sz="1600" dirty="0"/>
          </a:p>
          <a:p>
            <a:pPr algn="just"/>
            <a:r>
              <a:rPr lang="en-US" sz="1600" dirty="0"/>
              <a:t>The woman was standing there, pointing the officer’s gun at his head. A translator lunged at her, but too late. She fired twice, shouting “Get the fuck out of here!” and “</a:t>
            </a:r>
            <a:r>
              <a:rPr lang="en-US" sz="1600" dirty="0" err="1"/>
              <a:t>Allahu</a:t>
            </a:r>
            <a:r>
              <a:rPr lang="en-US" sz="1600" dirty="0"/>
              <a:t> Akbar!” Nobody was hit. As the translator wrestled with the woman, the second soldier drew his pistol and fired, hitting her in the abdomen. She went down, still kicking and shouting that she wanted “to kill Americans”. Then she passed out</a:t>
            </a:r>
            <a:r>
              <a:rPr lang="en-US" sz="1600" dirty="0" smtClean="0"/>
              <a:t>.</a:t>
            </a:r>
            <a:endParaRPr lang="en-US" sz="1600" dirty="0"/>
          </a:p>
        </p:txBody>
      </p:sp>
      <p:sp>
        <p:nvSpPr>
          <p:cNvPr id="2" name="Title 1"/>
          <p:cNvSpPr>
            <a:spLocks noGrp="1"/>
          </p:cNvSpPr>
          <p:nvPr>
            <p:ph type="title"/>
          </p:nvPr>
        </p:nvSpPr>
        <p:spPr>
          <a:xfrm>
            <a:off x="457200" y="76200"/>
            <a:ext cx="5029200" cy="868362"/>
          </a:xfrm>
        </p:spPr>
        <p:txBody>
          <a:bodyPr/>
          <a:lstStyle/>
          <a:p>
            <a:r>
              <a:rPr lang="en-US" dirty="0" smtClean="0"/>
              <a:t>Dr. </a:t>
            </a:r>
            <a:r>
              <a:rPr lang="en-US" dirty="0" err="1" smtClean="0"/>
              <a:t>Aafia</a:t>
            </a:r>
            <a:r>
              <a:rPr lang="en-US" dirty="0" smtClean="0"/>
              <a:t> Siddiqui</a:t>
            </a:r>
            <a:endParaRPr lang="en-US" dirty="0"/>
          </a:p>
        </p:txBody>
      </p:sp>
    </p:spTree>
    <p:extLst>
      <p:ext uri="{BB962C8B-B14F-4D97-AF65-F5344CB8AC3E}">
        <p14:creationId xmlns:p14="http://schemas.microsoft.com/office/powerpoint/2010/main" val="203558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Recently considered in prisoner exchange with Pakistan.</a:t>
            </a:r>
          </a:p>
          <a:p>
            <a:pPr marL="0" indent="0">
              <a:buNone/>
            </a:pPr>
            <a:endParaRPr lang="en-US" dirty="0" smtClean="0"/>
          </a:p>
          <a:p>
            <a:r>
              <a:rPr lang="en-US" dirty="0" smtClean="0"/>
              <a:t>Recently connected to WMD’s used in Syrian government attacks;  </a:t>
            </a:r>
            <a:r>
              <a:rPr lang="en-US" dirty="0" err="1" smtClean="0"/>
              <a:t>ID’d</a:t>
            </a:r>
            <a:r>
              <a:rPr lang="en-US" dirty="0" smtClean="0"/>
              <a:t> as the “cook” and lead scientist. </a:t>
            </a:r>
            <a:endParaRPr lang="en-US" dirty="0"/>
          </a:p>
        </p:txBody>
      </p:sp>
      <p:sp>
        <p:nvSpPr>
          <p:cNvPr id="2" name="Title 1"/>
          <p:cNvSpPr>
            <a:spLocks noGrp="1"/>
          </p:cNvSpPr>
          <p:nvPr>
            <p:ph type="title"/>
          </p:nvPr>
        </p:nvSpPr>
        <p:spPr/>
        <p:txBody>
          <a:bodyPr/>
          <a:lstStyle/>
          <a:p>
            <a:r>
              <a:rPr lang="en-US" dirty="0" err="1" smtClean="0"/>
              <a:t>Aafia</a:t>
            </a:r>
            <a:r>
              <a:rPr lang="en-US" dirty="0" smtClean="0"/>
              <a:t> TODAY</a:t>
            </a:r>
            <a:endParaRPr lang="en-US" dirty="0"/>
          </a:p>
        </p:txBody>
      </p:sp>
    </p:spTree>
    <p:extLst>
      <p:ext uri="{BB962C8B-B14F-4D97-AF65-F5344CB8AC3E}">
        <p14:creationId xmlns:p14="http://schemas.microsoft.com/office/powerpoint/2010/main" val="376419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8229600" cy="4724400"/>
          </a:xfrm>
        </p:spPr>
        <p:txBody>
          <a:bodyPr>
            <a:normAutofit fontScale="85000" lnSpcReduction="20000"/>
          </a:bodyPr>
          <a:lstStyle/>
          <a:p>
            <a:r>
              <a:rPr lang="en-US" dirty="0" smtClean="0"/>
              <a:t>All state agencies have data and ability to mine it.</a:t>
            </a:r>
          </a:p>
          <a:p>
            <a:pPr marL="109728" indent="0">
              <a:buNone/>
            </a:pPr>
            <a:endParaRPr lang="en-US" dirty="0" smtClean="0"/>
          </a:p>
          <a:p>
            <a:r>
              <a:rPr lang="en-US" dirty="0" smtClean="0"/>
              <a:t>Often over-looked and under-utilized.</a:t>
            </a:r>
          </a:p>
          <a:p>
            <a:pPr marL="109728" indent="0">
              <a:buNone/>
            </a:pPr>
            <a:endParaRPr lang="en-US" dirty="0" smtClean="0"/>
          </a:p>
          <a:p>
            <a:r>
              <a:rPr lang="en-US" dirty="0" smtClean="0"/>
              <a:t>Generally requires special programing (cost) to extrapolate information.</a:t>
            </a:r>
          </a:p>
          <a:p>
            <a:pPr marL="109728" indent="0">
              <a:buNone/>
            </a:pPr>
            <a:endParaRPr lang="en-US" dirty="0" smtClean="0"/>
          </a:p>
          <a:p>
            <a:r>
              <a:rPr lang="en-US" dirty="0" smtClean="0"/>
              <a:t>Time limited; more time/more costs.</a:t>
            </a:r>
          </a:p>
          <a:p>
            <a:pPr marL="109728" indent="0">
              <a:buNone/>
            </a:pPr>
            <a:endParaRPr lang="en-US" dirty="0" smtClean="0"/>
          </a:p>
          <a:p>
            <a:r>
              <a:rPr lang="en-US" dirty="0" smtClean="0"/>
              <a:t>Narrow search boundaries.</a:t>
            </a:r>
          </a:p>
          <a:p>
            <a:pPr marL="109728" indent="0">
              <a:buNone/>
            </a:pPr>
            <a:endParaRPr lang="en-US" dirty="0" smtClean="0"/>
          </a:p>
          <a:p>
            <a:r>
              <a:rPr lang="en-US" dirty="0" smtClean="0"/>
              <a:t>Any/all data is subject to mining.</a:t>
            </a:r>
          </a:p>
          <a:p>
            <a:pPr marL="109728" indent="0">
              <a:buNone/>
            </a:pPr>
            <a:endParaRPr lang="en-US" dirty="0" smtClean="0"/>
          </a:p>
          <a:p>
            <a:r>
              <a:rPr lang="en-US" dirty="0" smtClean="0"/>
              <a:t>Look for the “nuggets.”</a:t>
            </a:r>
          </a:p>
        </p:txBody>
      </p:sp>
      <p:sp>
        <p:nvSpPr>
          <p:cNvPr id="2" name="Title 1"/>
          <p:cNvSpPr>
            <a:spLocks noGrp="1"/>
          </p:cNvSpPr>
          <p:nvPr>
            <p:ph type="title"/>
          </p:nvPr>
        </p:nvSpPr>
        <p:spPr/>
        <p:txBody>
          <a:bodyPr/>
          <a:lstStyle/>
          <a:p>
            <a:r>
              <a:rPr lang="en-US" dirty="0" smtClean="0"/>
              <a:t>Data Mining</a:t>
            </a:r>
            <a:endParaRPr lang="en-US" dirty="0"/>
          </a:p>
        </p:txBody>
      </p:sp>
    </p:spTree>
    <p:extLst>
      <p:ext uri="{BB962C8B-B14F-4D97-AF65-F5344CB8AC3E}">
        <p14:creationId xmlns:p14="http://schemas.microsoft.com/office/powerpoint/2010/main" val="347801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971800"/>
            <a:ext cx="8229600" cy="1143000"/>
          </a:xfrm>
        </p:spPr>
        <p:txBody>
          <a:bodyPr/>
          <a:lstStyle/>
          <a:p>
            <a:pPr algn="ctr"/>
            <a:r>
              <a:rPr lang="en-US" dirty="0" smtClean="0"/>
              <a:t>OTHER RESOURCES</a:t>
            </a:r>
            <a:endParaRPr lang="en-US" dirty="0"/>
          </a:p>
        </p:txBody>
      </p:sp>
    </p:spTree>
    <p:extLst>
      <p:ext uri="{BB962C8B-B14F-4D97-AF65-F5344CB8AC3E}">
        <p14:creationId xmlns:p14="http://schemas.microsoft.com/office/powerpoint/2010/main" val="37248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err="1"/>
              <a:t>InfraGard</a:t>
            </a:r>
            <a:r>
              <a:rPr lang="en-US" dirty="0"/>
              <a:t> is a partnership between the </a:t>
            </a:r>
            <a:r>
              <a:rPr lang="en-US" dirty="0">
                <a:hlinkClick r:id="rId2"/>
              </a:rPr>
              <a:t>FBI</a:t>
            </a:r>
            <a:r>
              <a:rPr lang="en-US" dirty="0"/>
              <a:t> and the private sector</a:t>
            </a:r>
            <a:r>
              <a:rPr lang="en-US" dirty="0" smtClean="0"/>
              <a:t>.</a:t>
            </a:r>
          </a:p>
          <a:p>
            <a:pPr marL="109728" indent="0" algn="just">
              <a:buNone/>
            </a:pPr>
            <a:endParaRPr lang="en-US" dirty="0" smtClean="0"/>
          </a:p>
          <a:p>
            <a:pPr algn="just"/>
            <a:r>
              <a:rPr lang="en-US" dirty="0" smtClean="0"/>
              <a:t>It </a:t>
            </a:r>
            <a:r>
              <a:rPr lang="en-US" dirty="0"/>
              <a:t>is an association of persons who represent businesses, academic institutions, state and local law enforcement agencies, and other participants dedicated to sharing information and intelligence </a:t>
            </a:r>
            <a:r>
              <a:rPr lang="en-US" u="sng" dirty="0"/>
              <a:t>to prevent hostile acts against the U.S</a:t>
            </a:r>
            <a:r>
              <a:rPr lang="en-US" dirty="0"/>
              <a:t>.</a:t>
            </a:r>
          </a:p>
        </p:txBody>
      </p:sp>
      <p:sp>
        <p:nvSpPr>
          <p:cNvPr id="3" name="Title 2"/>
          <p:cNvSpPr>
            <a:spLocks noGrp="1"/>
          </p:cNvSpPr>
          <p:nvPr>
            <p:ph type="title"/>
          </p:nvPr>
        </p:nvSpPr>
        <p:spPr/>
        <p:txBody>
          <a:bodyPr/>
          <a:lstStyle/>
          <a:p>
            <a:r>
              <a:rPr lang="en-US" dirty="0" err="1" smtClean="0"/>
              <a:t>InfraGard</a:t>
            </a:r>
            <a:endParaRPr lang="en-US" dirty="0"/>
          </a:p>
        </p:txBody>
      </p:sp>
      <p:sp>
        <p:nvSpPr>
          <p:cNvPr id="4" name="TextBox 3"/>
          <p:cNvSpPr txBox="1"/>
          <p:nvPr/>
        </p:nvSpPr>
        <p:spPr>
          <a:xfrm>
            <a:off x="5468508" y="5867400"/>
            <a:ext cx="3294492" cy="369332"/>
          </a:xfrm>
          <a:prstGeom prst="rect">
            <a:avLst/>
          </a:prstGeom>
          <a:noFill/>
        </p:spPr>
        <p:txBody>
          <a:bodyPr wrap="none" rtlCol="0">
            <a:spAutoFit/>
          </a:bodyPr>
          <a:lstStyle/>
          <a:p>
            <a:r>
              <a:rPr lang="en-US" dirty="0"/>
              <a:t>https://</a:t>
            </a:r>
            <a:r>
              <a:rPr lang="en-US" dirty="0" smtClean="0"/>
              <a:t>www.infragard.org</a:t>
            </a:r>
            <a:endParaRPr lang="en-US" dirty="0"/>
          </a:p>
        </p:txBody>
      </p:sp>
    </p:spTree>
    <p:extLst>
      <p:ext uri="{BB962C8B-B14F-4D97-AF65-F5344CB8AC3E}">
        <p14:creationId xmlns:p14="http://schemas.microsoft.com/office/powerpoint/2010/main" val="20763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228600" y="152400"/>
            <a:ext cx="8686800" cy="6629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b="1" dirty="0" smtClean="0"/>
              <a:t>Integrated Message 13 - November 26, 2013</a:t>
            </a:r>
          </a:p>
          <a:p>
            <a:pPr algn="just"/>
            <a:r>
              <a:rPr lang="en-US" sz="1100" dirty="0" smtClean="0"/>
              <a:t>Submitted by content admin on Tue, 2013-11-26 18:09</a:t>
            </a:r>
          </a:p>
          <a:p>
            <a:pPr algn="just"/>
            <a:endParaRPr lang="en-US" sz="1100" dirty="0" smtClean="0"/>
          </a:p>
          <a:p>
            <a:pPr algn="just"/>
            <a:r>
              <a:rPr lang="en-US" sz="1100" dirty="0" smtClean="0"/>
              <a:t>Dear </a:t>
            </a:r>
            <a:r>
              <a:rPr lang="en-US" sz="1100" dirty="0" err="1" smtClean="0"/>
              <a:t>InfraGard</a:t>
            </a:r>
            <a:r>
              <a:rPr lang="en-US" sz="1100" dirty="0" smtClean="0"/>
              <a:t> Member,</a:t>
            </a:r>
          </a:p>
          <a:p>
            <a:pPr algn="just"/>
            <a:r>
              <a:rPr lang="en-US" sz="1100" dirty="0" smtClean="0"/>
              <a:t/>
            </a:r>
            <a:br>
              <a:rPr lang="en-US" sz="1100" dirty="0" smtClean="0"/>
            </a:br>
            <a:r>
              <a:rPr lang="en-US" sz="1100" dirty="0" smtClean="0"/>
              <a:t>With </a:t>
            </a:r>
            <a:r>
              <a:rPr lang="en-US" sz="1100" b="1" dirty="0" smtClean="0"/>
              <a:t>84 </a:t>
            </a:r>
            <a:r>
              <a:rPr lang="en-US" sz="1100" b="1" dirty="0" err="1" smtClean="0"/>
              <a:t>InfraGard</a:t>
            </a:r>
            <a:r>
              <a:rPr lang="en-US" sz="1100" b="1" dirty="0" smtClean="0"/>
              <a:t> Members Alliances </a:t>
            </a:r>
            <a:r>
              <a:rPr lang="en-US" sz="1100" dirty="0" smtClean="0"/>
              <a:t>and nearly </a:t>
            </a:r>
            <a:r>
              <a:rPr lang="en-US" sz="1100" b="1" dirty="0" smtClean="0"/>
              <a:t>20,000 members actively registered </a:t>
            </a:r>
            <a:r>
              <a:rPr lang="en-US" sz="1100" dirty="0" smtClean="0"/>
              <a:t>on the </a:t>
            </a:r>
            <a:r>
              <a:rPr lang="en-US" sz="1100" dirty="0" err="1" smtClean="0"/>
              <a:t>InfraGard</a:t>
            </a:r>
            <a:r>
              <a:rPr lang="en-US" sz="1100" dirty="0" smtClean="0"/>
              <a:t> network, providing for the growing communication needs of a nationally dispersed organization presents a tremendous challenge. While new liaison roles, including those of FBI Regional Coordinator and Sector Chief, have already proven their value in expediting information through human channels, additional support is needed in order to guide the accompanying increase in communication traffic.</a:t>
            </a:r>
          </a:p>
          <a:p>
            <a:pPr algn="just"/>
            <a:r>
              <a:rPr lang="en-US" sz="1100" dirty="0" smtClean="0"/>
              <a:t/>
            </a:r>
            <a:br>
              <a:rPr lang="en-US" sz="1100" dirty="0" smtClean="0"/>
            </a:br>
            <a:r>
              <a:rPr lang="en-US" sz="1100" dirty="0" err="1" smtClean="0"/>
              <a:t>InfraGard’s</a:t>
            </a:r>
            <a:r>
              <a:rPr lang="en-US" sz="1100" dirty="0" smtClean="0"/>
              <a:t> </a:t>
            </a:r>
            <a:r>
              <a:rPr lang="en-US" sz="1100" b="1" dirty="0" smtClean="0"/>
              <a:t>secure network</a:t>
            </a:r>
            <a:r>
              <a:rPr lang="en-US" sz="1100" dirty="0" smtClean="0"/>
              <a:t> provides a </a:t>
            </a:r>
            <a:r>
              <a:rPr lang="en-US" sz="1100" b="1" dirty="0" smtClean="0"/>
              <a:t>robust platform for information sharing</a:t>
            </a:r>
            <a:r>
              <a:rPr lang="en-US" sz="1100" dirty="0" smtClean="0"/>
              <a:t>, and has recently undergone a number of upgrades in order to allow FBI and INMA leadership to furnish the on-time email messaging and intelligence reports that lend membership much of its value. The network now supports </a:t>
            </a:r>
            <a:r>
              <a:rPr lang="en-US" sz="1100" b="1" dirty="0" smtClean="0"/>
              <a:t>secure, high priority messaging (FLASH) from </a:t>
            </a:r>
            <a:r>
              <a:rPr lang="en-US" sz="1100" b="1" dirty="0" err="1" smtClean="0"/>
              <a:t>InfraGard</a:t>
            </a:r>
            <a:r>
              <a:rPr lang="en-US" sz="1100" b="1" dirty="0" smtClean="0"/>
              <a:t> Headquarters to Coordinators, Presidents and members. Relevant intelligence products are also being processed and uploaded to the site far more rapidly than they have been prior, increasing their impact for members.</a:t>
            </a:r>
          </a:p>
          <a:p>
            <a:pPr algn="just"/>
            <a:r>
              <a:rPr lang="en-US" sz="1100" dirty="0" smtClean="0"/>
              <a:t/>
            </a:r>
            <a:br>
              <a:rPr lang="en-US" sz="1100" dirty="0" smtClean="0"/>
            </a:br>
            <a:r>
              <a:rPr lang="en-US" sz="1100" dirty="0" smtClean="0"/>
              <a:t>A redesign of public and member web interfaces for improved content, navigation, and usability will be deployed near the end of the 2013 calendar year, including a customizable home page for all current members. The </a:t>
            </a:r>
            <a:r>
              <a:rPr lang="en-US" sz="1100" dirty="0" err="1" smtClean="0"/>
              <a:t>iGuardian</a:t>
            </a:r>
            <a:r>
              <a:rPr lang="en-US" sz="1100" dirty="0" smtClean="0"/>
              <a:t> reporting tool will continue to be provided as a central resource by which members may submit cyber incidents directly to the FBI. Members will be required to register on the new site in order to view intelligence products and assets, and must log in and change passwords every 90 days in order to maintain site access and active member status.</a:t>
            </a:r>
          </a:p>
          <a:p>
            <a:pPr algn="just"/>
            <a:r>
              <a:rPr lang="en-US" sz="1100" dirty="0" smtClean="0"/>
              <a:t/>
            </a:r>
            <a:br>
              <a:rPr lang="en-US" sz="1100" dirty="0" smtClean="0"/>
            </a:br>
            <a:r>
              <a:rPr lang="en-US" sz="1100" dirty="0" smtClean="0"/>
              <a:t>At every level, </a:t>
            </a:r>
            <a:r>
              <a:rPr lang="en-US" sz="1100" b="1" dirty="0" smtClean="0"/>
              <a:t>seamless communication between </a:t>
            </a:r>
            <a:r>
              <a:rPr lang="en-US" sz="1100" b="1" dirty="0" err="1" smtClean="0"/>
              <a:t>InfraGard</a:t>
            </a:r>
            <a:r>
              <a:rPr lang="en-US" sz="1100" b="1" dirty="0" smtClean="0"/>
              <a:t> management and members is a priority and is key to preparedness and threat awareness</a:t>
            </a:r>
            <a:r>
              <a:rPr lang="en-US" sz="1100" dirty="0" smtClean="0"/>
              <a:t>. We are working to create an information rich environment—locally and online— that offers mutual benefit and encourages frequent engagement between government and private sector subject matter experts.</a:t>
            </a:r>
          </a:p>
          <a:p>
            <a:pPr algn="just"/>
            <a:r>
              <a:rPr lang="en-US" sz="1100" dirty="0" smtClean="0"/>
              <a:t/>
            </a:r>
            <a:br>
              <a:rPr lang="en-US" sz="1100" dirty="0" smtClean="0"/>
            </a:br>
            <a:r>
              <a:rPr lang="en-US" sz="1100" dirty="0" smtClean="0"/>
              <a:t>Sincerest regards,</a:t>
            </a:r>
          </a:p>
          <a:p>
            <a:pPr algn="just"/>
            <a:r>
              <a:rPr lang="en-US" sz="1100" dirty="0" smtClean="0"/>
              <a:t/>
            </a:r>
            <a:br>
              <a:rPr lang="en-US" sz="1100" dirty="0" smtClean="0"/>
            </a:br>
            <a:r>
              <a:rPr lang="en-US" sz="1100" b="1" dirty="0" smtClean="0"/>
              <a:t>FBI Cyber Division</a:t>
            </a:r>
          </a:p>
          <a:p>
            <a:pPr algn="just"/>
            <a:r>
              <a:rPr lang="en-US" sz="1100" dirty="0" smtClean="0"/>
              <a:t>Joseph M. Demarest, Assistant Director</a:t>
            </a:r>
          </a:p>
          <a:p>
            <a:pPr algn="just"/>
            <a:r>
              <a:rPr lang="en-US" sz="1100" dirty="0" smtClean="0"/>
              <a:t>Kenneth V. Jones, Chief</a:t>
            </a:r>
          </a:p>
          <a:p>
            <a:pPr algn="just"/>
            <a:r>
              <a:rPr lang="en-US" sz="1100" dirty="0" smtClean="0"/>
              <a:t>National Industry Partnership Unit</a:t>
            </a:r>
          </a:p>
          <a:p>
            <a:pPr algn="just"/>
            <a:r>
              <a:rPr lang="en-US" sz="1100" dirty="0" smtClean="0"/>
              <a:t/>
            </a:r>
            <a:br>
              <a:rPr lang="en-US" sz="1100" dirty="0" smtClean="0"/>
            </a:br>
            <a:r>
              <a:rPr lang="en-US" sz="1100" b="1" dirty="0" smtClean="0"/>
              <a:t>INMA</a:t>
            </a:r>
          </a:p>
          <a:p>
            <a:pPr algn="just"/>
            <a:r>
              <a:rPr lang="en-US" sz="1100" dirty="0" smtClean="0"/>
              <a:t>David </a:t>
            </a:r>
            <a:r>
              <a:rPr lang="en-US" sz="1100" dirty="0" err="1" smtClean="0"/>
              <a:t>Pekoske</a:t>
            </a:r>
            <a:r>
              <a:rPr lang="en-US" sz="1100" dirty="0" smtClean="0"/>
              <a:t>, Chairman of the Board</a:t>
            </a:r>
          </a:p>
          <a:p>
            <a:pPr algn="just"/>
            <a:r>
              <a:rPr lang="en-US" sz="1100" dirty="0" smtClean="0"/>
              <a:t>Sheri Donahue, President</a:t>
            </a:r>
            <a:endParaRPr lang="en-US" sz="1100" dirty="0"/>
          </a:p>
        </p:txBody>
      </p:sp>
    </p:spTree>
    <p:extLst>
      <p:ext uri="{BB962C8B-B14F-4D97-AF65-F5344CB8AC3E}">
        <p14:creationId xmlns:p14="http://schemas.microsoft.com/office/powerpoint/2010/main" val="53974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13037"/>
            <a:ext cx="8229600" cy="3001963"/>
          </a:xfrm>
        </p:spPr>
        <p:txBody>
          <a:bodyPr>
            <a:noAutofit/>
          </a:bodyPr>
          <a:lstStyle/>
          <a:p>
            <a:pPr algn="just"/>
            <a:r>
              <a:rPr lang="en-US" sz="2400" dirty="0" smtClean="0">
                <a:effectLst/>
              </a:rPr>
              <a:t>Secure, Internet-based information sharing system for agencies around the world that are involved in law enforcement, first response, criminal justice, anti-terrorism, and intelligence. </a:t>
            </a:r>
          </a:p>
          <a:p>
            <a:pPr marL="800100" lvl="2" indent="0" algn="just">
              <a:buNone/>
            </a:pPr>
            <a:endParaRPr lang="en-US" sz="2400" dirty="0"/>
          </a:p>
          <a:p>
            <a:pPr marL="400050" lvl="1" indent="0" algn="just">
              <a:buNone/>
            </a:pPr>
            <a:r>
              <a:rPr lang="en-US" sz="2400" dirty="0" smtClean="0">
                <a:effectLst/>
              </a:rPr>
              <a:t>If you work for a law enforcement, criminal justice, </a:t>
            </a:r>
            <a:r>
              <a:rPr lang="en-US" sz="2400" u="sng" dirty="0" smtClean="0">
                <a:effectLst/>
              </a:rPr>
              <a:t>or public safety agency</a:t>
            </a:r>
            <a:r>
              <a:rPr lang="en-US" sz="2400" dirty="0" smtClean="0">
                <a:effectLst/>
              </a:rPr>
              <a:t>, you can join LEO. </a:t>
            </a:r>
          </a:p>
        </p:txBody>
      </p:sp>
      <p:sp>
        <p:nvSpPr>
          <p:cNvPr id="2" name="Title 1"/>
          <p:cNvSpPr>
            <a:spLocks noGrp="1"/>
          </p:cNvSpPr>
          <p:nvPr>
            <p:ph type="title"/>
          </p:nvPr>
        </p:nvSpPr>
        <p:spPr>
          <a:xfrm>
            <a:off x="533400" y="304800"/>
            <a:ext cx="5638800" cy="2266950"/>
          </a:xfrm>
        </p:spPr>
        <p:txBody>
          <a:bodyPr>
            <a:normAutofit fontScale="90000"/>
          </a:bodyPr>
          <a:lstStyle/>
          <a:p>
            <a:r>
              <a:rPr lang="en-US" sz="4000" dirty="0" smtClean="0">
                <a:effectLst/>
              </a:rPr>
              <a:t>Law Enforcement Online (LEO) via Law Enforcement</a:t>
            </a:r>
            <a:br>
              <a:rPr lang="en-US" sz="4000" dirty="0" smtClean="0">
                <a:effectLst/>
              </a:rPr>
            </a:br>
            <a:r>
              <a:rPr lang="en-US" sz="4000" dirty="0" smtClean="0">
                <a:effectLst/>
              </a:rPr>
              <a:t>Enterprise Portal (LEEP)</a:t>
            </a:r>
            <a:endParaRPr lang="en-US" sz="4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52400"/>
            <a:ext cx="24193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89606" y="5943600"/>
            <a:ext cx="5030544" cy="369332"/>
          </a:xfrm>
          <a:prstGeom prst="rect">
            <a:avLst/>
          </a:prstGeom>
          <a:noFill/>
        </p:spPr>
        <p:txBody>
          <a:bodyPr wrap="none" rtlCol="0">
            <a:spAutoFit/>
          </a:bodyPr>
          <a:lstStyle/>
          <a:p>
            <a:r>
              <a:rPr lang="en-US" dirty="0"/>
              <a:t>https://www.cjis.gov/CJISEAI/EAIController</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838200"/>
            <a:ext cx="109537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triped Right Arrow 5"/>
          <p:cNvSpPr/>
          <p:nvPr/>
        </p:nvSpPr>
        <p:spPr>
          <a:xfrm>
            <a:off x="5530596" y="1219200"/>
            <a:ext cx="489204" cy="3518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93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2000" dirty="0"/>
              <a:t>Members can access or share sensitive but unclassified information anytime and anywhere</a:t>
            </a:r>
            <a:r>
              <a:rPr lang="en-US" sz="2000" dirty="0" smtClean="0"/>
              <a:t>.</a:t>
            </a:r>
          </a:p>
          <a:p>
            <a:pPr algn="just"/>
            <a:endParaRPr lang="en-US" sz="2000" dirty="0"/>
          </a:p>
          <a:p>
            <a:pPr lvl="1" algn="just"/>
            <a:r>
              <a:rPr lang="en-US" sz="2000" b="1" i="1" dirty="0"/>
              <a:t>Virtual Command Center (VCC)</a:t>
            </a:r>
            <a:endParaRPr lang="en-US" sz="2000" dirty="0"/>
          </a:p>
          <a:p>
            <a:pPr marL="800100" lvl="2" indent="0" algn="just">
              <a:buNone/>
            </a:pPr>
            <a:r>
              <a:rPr lang="en-US" sz="2000" dirty="0"/>
              <a:t>VCCs provide a real-time situational awareness tool that can assist law enforcement </a:t>
            </a:r>
            <a:r>
              <a:rPr lang="en-US" sz="2000" u="sng" dirty="0"/>
              <a:t>and other authorities</a:t>
            </a:r>
            <a:r>
              <a:rPr lang="en-US" sz="2000" dirty="0"/>
              <a:t> during many situations, such as special public events, warrant sweeps, investigations, and natural disasters</a:t>
            </a:r>
            <a:r>
              <a:rPr lang="en-US" sz="2000" dirty="0" smtClean="0"/>
              <a:t>.</a:t>
            </a:r>
          </a:p>
          <a:p>
            <a:pPr marL="800100" lvl="2" indent="0" algn="just">
              <a:buNone/>
            </a:pPr>
            <a:endParaRPr lang="en-US" sz="2000" dirty="0"/>
          </a:p>
          <a:p>
            <a:pPr lvl="1" algn="just"/>
            <a:r>
              <a:rPr lang="en-US" sz="2000" b="1" i="1" dirty="0"/>
              <a:t>Law Enforcement Online Special Interest Groups (LEOSIGs)</a:t>
            </a:r>
            <a:endParaRPr lang="en-US" sz="2000" dirty="0"/>
          </a:p>
          <a:p>
            <a:pPr marL="800100" lvl="2" indent="0" algn="just">
              <a:buNone/>
            </a:pPr>
            <a:r>
              <a:rPr lang="en-US" sz="2000" dirty="0"/>
              <a:t>LEOSIGs allow members to participate </a:t>
            </a:r>
            <a:r>
              <a:rPr lang="en-US" sz="2000" u="sng" dirty="0"/>
              <a:t>in communities of specialized interest </a:t>
            </a:r>
            <a:r>
              <a:rPr lang="en-US" sz="2000" dirty="0"/>
              <a:t>in order to securely share inform</a:t>
            </a:r>
          </a:p>
          <a:p>
            <a:endParaRPr lang="en-US" sz="2000" dirty="0"/>
          </a:p>
        </p:txBody>
      </p:sp>
      <p:sp>
        <p:nvSpPr>
          <p:cNvPr id="3" name="Title 2"/>
          <p:cNvSpPr>
            <a:spLocks noGrp="1"/>
          </p:cNvSpPr>
          <p:nvPr>
            <p:ph type="title"/>
          </p:nvPr>
        </p:nvSpPr>
        <p:spPr/>
        <p:txBody>
          <a:bodyPr/>
          <a:lstStyle/>
          <a:p>
            <a:r>
              <a:rPr lang="en-US" dirty="0" smtClean="0"/>
              <a:t>LEO (cont’d)</a:t>
            </a:r>
            <a:endParaRPr lang="en-US" dirty="0"/>
          </a:p>
        </p:txBody>
      </p:sp>
    </p:spTree>
    <p:extLst>
      <p:ext uri="{BB962C8B-B14F-4D97-AF65-F5344CB8AC3E}">
        <p14:creationId xmlns:p14="http://schemas.microsoft.com/office/powerpoint/2010/main" val="45956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Common Frauds (FBI)</a:t>
            </a:r>
            <a:endParaRPr lang="en-US" dirty="0"/>
          </a:p>
        </p:txBody>
      </p:sp>
      <p:pic>
        <p:nvPicPr>
          <p:cNvPr id="5122" name="Picture 2" descr="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075" y="160020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648200" y="1066800"/>
            <a:ext cx="4572000" cy="2585323"/>
          </a:xfrm>
          <a:prstGeom prst="rect">
            <a:avLst/>
          </a:prstGeom>
        </p:spPr>
        <p:txBody>
          <a:bodyPr>
            <a:spAutoFit/>
          </a:bodyPr>
          <a:lstStyle/>
          <a:p>
            <a:r>
              <a:rPr lang="en-US" b="1" dirty="0" smtClean="0">
                <a:hlinkClick r:id="rId3"/>
              </a:rPr>
              <a:t>Fraud Target: Senior Citizens</a:t>
            </a:r>
            <a:r>
              <a:rPr lang="en-US" b="1" u="sng" dirty="0" smtClean="0"/>
              <a:t/>
            </a:r>
            <a:br>
              <a:rPr lang="en-US" b="1" u="sng" dirty="0" smtClean="0"/>
            </a:br>
            <a:r>
              <a:rPr lang="en-US" dirty="0" smtClean="0"/>
              <a:t>- </a:t>
            </a:r>
            <a:r>
              <a:rPr lang="en-US" u="sng" dirty="0" smtClean="0">
                <a:hlinkClick r:id="rId3"/>
              </a:rPr>
              <a:t>Health Care Fraud/Health Insurance Fraud</a:t>
            </a:r>
            <a:r>
              <a:rPr lang="en-US" dirty="0" smtClean="0"/>
              <a:t/>
            </a:r>
            <a:br>
              <a:rPr lang="en-US" dirty="0" smtClean="0"/>
            </a:br>
            <a:r>
              <a:rPr lang="en-US" dirty="0" smtClean="0"/>
              <a:t>- </a:t>
            </a:r>
            <a:r>
              <a:rPr lang="en-US" u="sng" dirty="0" smtClean="0">
                <a:hlinkClick r:id="rId3"/>
              </a:rPr>
              <a:t>Counterfeit Prescription Drugs</a:t>
            </a:r>
            <a:r>
              <a:rPr lang="en-US" dirty="0" smtClean="0"/>
              <a:t/>
            </a:r>
            <a:br>
              <a:rPr lang="en-US" dirty="0" smtClean="0"/>
            </a:br>
            <a:r>
              <a:rPr lang="en-US" dirty="0" smtClean="0"/>
              <a:t>- </a:t>
            </a:r>
            <a:r>
              <a:rPr lang="en-US" u="sng" dirty="0" smtClean="0">
                <a:hlinkClick r:id="rId3"/>
              </a:rPr>
              <a:t>Funeral and Cemetery Fraud</a:t>
            </a:r>
            <a:r>
              <a:rPr lang="en-US" dirty="0" smtClean="0"/>
              <a:t/>
            </a:r>
            <a:br>
              <a:rPr lang="en-US" dirty="0" smtClean="0"/>
            </a:br>
            <a:r>
              <a:rPr lang="en-US" dirty="0" smtClean="0"/>
              <a:t>- </a:t>
            </a:r>
            <a:r>
              <a:rPr lang="en-US" u="sng" dirty="0" smtClean="0">
                <a:hlinkClick r:id="rId3"/>
              </a:rPr>
              <a:t>Fraudulent "Anti-Aging" Products</a:t>
            </a:r>
            <a:r>
              <a:rPr lang="en-US" dirty="0" smtClean="0"/>
              <a:t/>
            </a:r>
            <a:br>
              <a:rPr lang="en-US" dirty="0" smtClean="0"/>
            </a:br>
            <a:r>
              <a:rPr lang="en-US" dirty="0" smtClean="0"/>
              <a:t>- </a:t>
            </a:r>
            <a:r>
              <a:rPr lang="en-US" u="sng" dirty="0" smtClean="0">
                <a:hlinkClick r:id="rId3"/>
              </a:rPr>
              <a:t>Telemarketing Fraud</a:t>
            </a:r>
            <a:r>
              <a:rPr lang="en-US" dirty="0" smtClean="0"/>
              <a:t/>
            </a:r>
            <a:br>
              <a:rPr lang="en-US" dirty="0" smtClean="0"/>
            </a:br>
            <a:r>
              <a:rPr lang="en-US" dirty="0" smtClean="0"/>
              <a:t>- </a:t>
            </a:r>
            <a:r>
              <a:rPr lang="en-US" u="sng" dirty="0" smtClean="0">
                <a:hlinkClick r:id="rId3"/>
              </a:rPr>
              <a:t>Internet Fraud</a:t>
            </a:r>
            <a:r>
              <a:rPr lang="en-US" dirty="0" smtClean="0"/>
              <a:t/>
            </a:r>
            <a:br>
              <a:rPr lang="en-US" dirty="0" smtClean="0"/>
            </a:br>
            <a:r>
              <a:rPr lang="en-US" dirty="0" smtClean="0"/>
              <a:t>- </a:t>
            </a:r>
            <a:r>
              <a:rPr lang="en-US" u="sng" dirty="0" smtClean="0">
                <a:hlinkClick r:id="rId3"/>
              </a:rPr>
              <a:t>Investment Schemes</a:t>
            </a:r>
            <a:r>
              <a:rPr lang="en-US" dirty="0" smtClean="0"/>
              <a:t/>
            </a:r>
            <a:br>
              <a:rPr lang="en-US" dirty="0" smtClean="0"/>
            </a:br>
            <a:r>
              <a:rPr lang="en-US" dirty="0" smtClean="0"/>
              <a:t>- </a:t>
            </a:r>
            <a:r>
              <a:rPr lang="en-US" u="sng" dirty="0" smtClean="0">
                <a:hlinkClick r:id="rId3"/>
              </a:rPr>
              <a:t>Reverse Mortgage Scams</a:t>
            </a:r>
            <a:endParaRPr lang="en-US" dirty="0"/>
          </a:p>
        </p:txBody>
      </p:sp>
      <p:sp>
        <p:nvSpPr>
          <p:cNvPr id="11" name="Rectangle 10"/>
          <p:cNvSpPr/>
          <p:nvPr/>
        </p:nvSpPr>
        <p:spPr>
          <a:xfrm>
            <a:off x="4648200" y="4038600"/>
            <a:ext cx="4114800" cy="2031325"/>
          </a:xfrm>
          <a:prstGeom prst="rect">
            <a:avLst/>
          </a:prstGeom>
        </p:spPr>
        <p:txBody>
          <a:bodyPr wrap="square">
            <a:spAutoFit/>
          </a:bodyPr>
          <a:lstStyle/>
          <a:p>
            <a:r>
              <a:rPr lang="en-US" b="1" dirty="0" smtClean="0">
                <a:hlinkClick r:id="rId4"/>
              </a:rPr>
              <a:t>Internet Scams</a:t>
            </a:r>
            <a:r>
              <a:rPr lang="en-US" dirty="0" smtClean="0"/>
              <a:t/>
            </a:r>
            <a:br>
              <a:rPr lang="en-US" dirty="0" smtClean="0"/>
            </a:br>
            <a:r>
              <a:rPr lang="en-US" dirty="0" smtClean="0"/>
              <a:t>- </a:t>
            </a:r>
            <a:r>
              <a:rPr lang="en-US" u="sng" dirty="0" smtClean="0">
                <a:hlinkClick r:id="rId5"/>
              </a:rPr>
              <a:t>Internet Auction Fraud</a:t>
            </a:r>
            <a:r>
              <a:rPr lang="en-US" dirty="0" smtClean="0"/>
              <a:t/>
            </a:r>
            <a:br>
              <a:rPr lang="en-US" dirty="0" smtClean="0"/>
            </a:br>
            <a:r>
              <a:rPr lang="en-US" dirty="0" smtClean="0"/>
              <a:t>- </a:t>
            </a:r>
            <a:r>
              <a:rPr lang="en-US" u="sng" dirty="0" smtClean="0">
                <a:hlinkClick r:id="rId5"/>
              </a:rPr>
              <a:t>Non-Delivery of Merchandise</a:t>
            </a:r>
            <a:r>
              <a:rPr lang="en-US" dirty="0" smtClean="0"/>
              <a:t/>
            </a:r>
            <a:br>
              <a:rPr lang="en-US" dirty="0" smtClean="0"/>
            </a:br>
            <a:r>
              <a:rPr lang="en-US" dirty="0" smtClean="0"/>
              <a:t>- </a:t>
            </a:r>
            <a:r>
              <a:rPr lang="en-US" u="sng" dirty="0" smtClean="0">
                <a:hlinkClick r:id="rId5"/>
              </a:rPr>
              <a:t>Credit Card Fraud</a:t>
            </a:r>
            <a:r>
              <a:rPr lang="en-US" dirty="0" smtClean="0"/>
              <a:t/>
            </a:r>
            <a:br>
              <a:rPr lang="en-US" dirty="0" smtClean="0"/>
            </a:br>
            <a:r>
              <a:rPr lang="en-US" dirty="0" smtClean="0"/>
              <a:t>- </a:t>
            </a:r>
            <a:r>
              <a:rPr lang="en-US" u="sng" dirty="0" smtClean="0">
                <a:hlinkClick r:id="rId5"/>
              </a:rPr>
              <a:t>Investment Fraud</a:t>
            </a:r>
            <a:r>
              <a:rPr lang="en-US" dirty="0" smtClean="0"/>
              <a:t/>
            </a:r>
            <a:br>
              <a:rPr lang="en-US" dirty="0" smtClean="0"/>
            </a:br>
            <a:r>
              <a:rPr lang="en-US" dirty="0" smtClean="0"/>
              <a:t>- </a:t>
            </a:r>
            <a:r>
              <a:rPr lang="en-US" u="sng" dirty="0" smtClean="0">
                <a:hlinkClick r:id="rId5"/>
              </a:rPr>
              <a:t>Business Fraud</a:t>
            </a:r>
            <a:r>
              <a:rPr lang="en-US" dirty="0" smtClean="0"/>
              <a:t/>
            </a:r>
            <a:br>
              <a:rPr lang="en-US" dirty="0" smtClean="0"/>
            </a:br>
            <a:r>
              <a:rPr lang="en-US" dirty="0" smtClean="0"/>
              <a:t>- </a:t>
            </a:r>
            <a:r>
              <a:rPr lang="en-US" u="sng" dirty="0" smtClean="0">
                <a:hlinkClick r:id="rId5"/>
              </a:rPr>
              <a:t>Nigerian Letter or "419" Fraud</a:t>
            </a:r>
            <a:endParaRPr lang="en-US" dirty="0"/>
          </a:p>
        </p:txBody>
      </p:sp>
      <p:sp>
        <p:nvSpPr>
          <p:cNvPr id="12" name="Rectangle 11"/>
          <p:cNvSpPr/>
          <p:nvPr/>
        </p:nvSpPr>
        <p:spPr>
          <a:xfrm>
            <a:off x="304800" y="3780472"/>
            <a:ext cx="3352800" cy="1477328"/>
          </a:xfrm>
          <a:prstGeom prst="rect">
            <a:avLst/>
          </a:prstGeom>
        </p:spPr>
        <p:txBody>
          <a:bodyPr wrap="square">
            <a:spAutoFit/>
          </a:bodyPr>
          <a:lstStyle/>
          <a:p>
            <a:r>
              <a:rPr lang="en-US" b="1" dirty="0" smtClean="0"/>
              <a:t>Investment-Related Scams</a:t>
            </a:r>
            <a:r>
              <a:rPr lang="en-US" dirty="0" smtClean="0"/>
              <a:t/>
            </a:r>
            <a:br>
              <a:rPr lang="en-US" dirty="0" smtClean="0"/>
            </a:br>
            <a:r>
              <a:rPr lang="en-US" dirty="0" smtClean="0"/>
              <a:t>- </a:t>
            </a:r>
            <a:r>
              <a:rPr lang="en-US" u="sng" dirty="0" smtClean="0">
                <a:hlinkClick r:id="rId6"/>
              </a:rPr>
              <a:t>Letter of Credit Fraud</a:t>
            </a:r>
            <a:r>
              <a:rPr lang="en-US" dirty="0" smtClean="0"/>
              <a:t/>
            </a:r>
            <a:br>
              <a:rPr lang="en-US" dirty="0" smtClean="0"/>
            </a:br>
            <a:r>
              <a:rPr lang="en-US" dirty="0" smtClean="0"/>
              <a:t>- </a:t>
            </a:r>
            <a:r>
              <a:rPr lang="en-US" u="sng" dirty="0" smtClean="0">
                <a:hlinkClick r:id="rId6"/>
              </a:rPr>
              <a:t>Prime Bank Note Fraud</a:t>
            </a:r>
            <a:r>
              <a:rPr lang="en-US" dirty="0" smtClean="0"/>
              <a:t/>
            </a:r>
            <a:br>
              <a:rPr lang="en-US" dirty="0" smtClean="0"/>
            </a:br>
            <a:r>
              <a:rPr lang="en-US" dirty="0" smtClean="0"/>
              <a:t>- </a:t>
            </a:r>
            <a:r>
              <a:rPr lang="en-US" u="sng" dirty="0" smtClean="0">
                <a:hlinkClick r:id="rId6"/>
              </a:rPr>
              <a:t>Ponzi Schemes</a:t>
            </a:r>
            <a:r>
              <a:rPr lang="en-US" dirty="0" smtClean="0"/>
              <a:t/>
            </a:r>
            <a:br>
              <a:rPr lang="en-US" dirty="0" smtClean="0"/>
            </a:br>
            <a:r>
              <a:rPr lang="en-US" dirty="0" smtClean="0"/>
              <a:t>- </a:t>
            </a:r>
            <a:r>
              <a:rPr lang="en-US" u="sng" dirty="0" smtClean="0">
                <a:hlinkClick r:id="rId6"/>
              </a:rPr>
              <a:t>Pyramid Schemes</a:t>
            </a:r>
            <a:endParaRPr lang="en-US" dirty="0"/>
          </a:p>
        </p:txBody>
      </p:sp>
      <p:sp>
        <p:nvSpPr>
          <p:cNvPr id="13" name="Rectangle 12"/>
          <p:cNvSpPr/>
          <p:nvPr/>
        </p:nvSpPr>
        <p:spPr>
          <a:xfrm>
            <a:off x="304800" y="1143000"/>
            <a:ext cx="4419600" cy="2308324"/>
          </a:xfrm>
          <a:prstGeom prst="rect">
            <a:avLst/>
          </a:prstGeom>
        </p:spPr>
        <p:txBody>
          <a:bodyPr wrap="square">
            <a:spAutoFit/>
          </a:bodyPr>
          <a:lstStyle/>
          <a:p>
            <a:r>
              <a:rPr lang="en-US" b="1" dirty="0" smtClean="0"/>
              <a:t>Common Fraud Scams</a:t>
            </a:r>
            <a:endParaRPr lang="en-US" dirty="0" smtClean="0"/>
          </a:p>
          <a:p>
            <a:r>
              <a:rPr lang="en-US" dirty="0" smtClean="0"/>
              <a:t>- </a:t>
            </a:r>
            <a:r>
              <a:rPr lang="en-US" u="sng" dirty="0" smtClean="0">
                <a:hlinkClick r:id="rId6"/>
              </a:rPr>
              <a:t>Telemarketing Fraud</a:t>
            </a:r>
            <a:r>
              <a:rPr lang="en-US" dirty="0" smtClean="0"/>
              <a:t/>
            </a:r>
            <a:br>
              <a:rPr lang="en-US" dirty="0" smtClean="0"/>
            </a:br>
            <a:r>
              <a:rPr lang="en-US" dirty="0" smtClean="0"/>
              <a:t>- </a:t>
            </a:r>
            <a:r>
              <a:rPr lang="en-US" u="sng" dirty="0" smtClean="0">
                <a:hlinkClick r:id="rId6"/>
              </a:rPr>
              <a:t>Nigerian Letter or “419” Fraud</a:t>
            </a:r>
            <a:r>
              <a:rPr lang="en-US" dirty="0" smtClean="0"/>
              <a:t/>
            </a:r>
            <a:br>
              <a:rPr lang="en-US" dirty="0" smtClean="0"/>
            </a:br>
            <a:r>
              <a:rPr lang="en-US" dirty="0" smtClean="0"/>
              <a:t>- </a:t>
            </a:r>
            <a:r>
              <a:rPr lang="en-US" u="sng" dirty="0" smtClean="0">
                <a:hlinkClick r:id="rId6"/>
              </a:rPr>
              <a:t>Identity Theft</a:t>
            </a:r>
            <a:r>
              <a:rPr lang="en-US" dirty="0" smtClean="0"/>
              <a:t/>
            </a:r>
            <a:br>
              <a:rPr lang="en-US" dirty="0" smtClean="0"/>
            </a:br>
            <a:r>
              <a:rPr lang="en-US" dirty="0" smtClean="0"/>
              <a:t>- </a:t>
            </a:r>
            <a:r>
              <a:rPr lang="en-US" u="sng" dirty="0" smtClean="0">
                <a:hlinkClick r:id="rId6"/>
              </a:rPr>
              <a:t>Advance Fee Schemes</a:t>
            </a:r>
            <a:r>
              <a:rPr lang="en-US" dirty="0" smtClean="0"/>
              <a:t/>
            </a:r>
            <a:br>
              <a:rPr lang="en-US" dirty="0" smtClean="0"/>
            </a:br>
            <a:r>
              <a:rPr lang="en-US" dirty="0" smtClean="0"/>
              <a:t>- </a:t>
            </a:r>
            <a:r>
              <a:rPr lang="en-US" u="sng" dirty="0" smtClean="0">
                <a:hlinkClick r:id="rId6"/>
              </a:rPr>
              <a:t>Health Care Fraud/Health Insurance Fraud</a:t>
            </a:r>
            <a:r>
              <a:rPr lang="en-US" dirty="0" smtClean="0"/>
              <a:t/>
            </a:r>
            <a:br>
              <a:rPr lang="en-US" dirty="0" smtClean="0"/>
            </a:br>
            <a:r>
              <a:rPr lang="en-US" dirty="0" smtClean="0"/>
              <a:t>- </a:t>
            </a:r>
            <a:r>
              <a:rPr lang="en-US" u="sng" dirty="0" smtClean="0">
                <a:hlinkClick r:id="rId6"/>
              </a:rPr>
              <a:t>Redemption/</a:t>
            </a:r>
            <a:r>
              <a:rPr lang="en-US" u="sng" dirty="0" err="1" smtClean="0">
                <a:hlinkClick r:id="rId6"/>
              </a:rPr>
              <a:t>Strawman</a:t>
            </a:r>
            <a:r>
              <a:rPr lang="en-US" u="sng" dirty="0" smtClean="0">
                <a:hlinkClick r:id="rId6"/>
              </a:rPr>
              <a:t>/Bond Fraud</a:t>
            </a:r>
            <a:endParaRPr lang="en-US" dirty="0"/>
          </a:p>
        </p:txBody>
      </p:sp>
    </p:spTree>
    <p:extLst>
      <p:ext uri="{BB962C8B-B14F-4D97-AF65-F5344CB8AC3E}">
        <p14:creationId xmlns:p14="http://schemas.microsoft.com/office/powerpoint/2010/main" val="261086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2" grpId="0" build="p"/>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1"/>
            <a:ext cx="8229600" cy="1752599"/>
          </a:xfrm>
        </p:spPr>
        <p:txBody>
          <a:bodyPr>
            <a:normAutofit lnSpcReduction="10000"/>
          </a:bodyPr>
          <a:lstStyle/>
          <a:p>
            <a:pPr marL="0" indent="0" algn="just">
              <a:buNone/>
            </a:pPr>
            <a:r>
              <a:rPr lang="en-US" sz="2400" dirty="0" smtClean="0"/>
              <a:t>Mission is to serve </a:t>
            </a:r>
            <a:r>
              <a:rPr lang="en-US" sz="2400" dirty="0"/>
              <a:t>as the central clearinghouse and repository for complaints from industry and private citizens, in regard to Cyber Crime (computer intrusions, theft of intellectual property, and Internet fraud). </a:t>
            </a:r>
          </a:p>
        </p:txBody>
      </p:sp>
      <p:sp>
        <p:nvSpPr>
          <p:cNvPr id="2" name="Title 1"/>
          <p:cNvSpPr>
            <a:spLocks noGrp="1"/>
          </p:cNvSpPr>
          <p:nvPr>
            <p:ph type="title"/>
          </p:nvPr>
        </p:nvSpPr>
        <p:spPr>
          <a:xfrm>
            <a:off x="609600" y="655638"/>
            <a:ext cx="5181600" cy="1858962"/>
          </a:xfrm>
        </p:spPr>
        <p:txBody>
          <a:bodyPr>
            <a:normAutofit fontScale="90000"/>
          </a:bodyPr>
          <a:lstStyle/>
          <a:p>
            <a:r>
              <a:rPr lang="en-US" b="1" dirty="0"/>
              <a:t>Internet Crime Complaint </a:t>
            </a:r>
            <a:r>
              <a:rPr lang="en-US" b="1" dirty="0" smtClean="0"/>
              <a:t>Center (IC3)</a:t>
            </a:r>
            <a:endParaRPr lang="en-US" dirty="0"/>
          </a:p>
        </p:txBody>
      </p:sp>
      <p:sp>
        <p:nvSpPr>
          <p:cNvPr id="4" name="TextBox 3"/>
          <p:cNvSpPr txBox="1"/>
          <p:nvPr/>
        </p:nvSpPr>
        <p:spPr>
          <a:xfrm>
            <a:off x="7086600" y="5879178"/>
            <a:ext cx="1415516" cy="369332"/>
          </a:xfrm>
          <a:prstGeom prst="rect">
            <a:avLst/>
          </a:prstGeom>
          <a:noFill/>
        </p:spPr>
        <p:txBody>
          <a:bodyPr wrap="none" rtlCol="0">
            <a:spAutoFit/>
          </a:bodyPr>
          <a:lstStyle/>
          <a:p>
            <a:r>
              <a:rPr lang="en-US" dirty="0" smtClean="0"/>
              <a:t>www.IC3.gov</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6574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2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out)">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7520940" cy="4385772"/>
          </a:xfrm>
        </p:spPr>
        <p:txBody>
          <a:bodyPr>
            <a:noAutofit/>
          </a:bodyPr>
          <a:lstStyle/>
          <a:p>
            <a:pPr>
              <a:buFont typeface="Wingdings" panose="05000000000000000000" pitchFamily="2" charset="2"/>
              <a:buChar char="Ø"/>
            </a:pPr>
            <a:r>
              <a:rPr lang="en-US" sz="2000" dirty="0" smtClean="0"/>
              <a:t>International Terrorism Case </a:t>
            </a:r>
            <a:r>
              <a:rPr lang="en-US" sz="2000" dirty="0" smtClean="0"/>
              <a:t>Study/Overview</a:t>
            </a:r>
          </a:p>
          <a:p>
            <a:pPr marL="109728" indent="0">
              <a:buNone/>
            </a:pPr>
            <a:endParaRPr lang="en-US" sz="2000" dirty="0" smtClean="0"/>
          </a:p>
          <a:p>
            <a:pPr>
              <a:buFont typeface="Wingdings" panose="05000000000000000000" pitchFamily="2" charset="2"/>
              <a:buChar char="Ø"/>
            </a:pPr>
            <a:r>
              <a:rPr lang="en-US" sz="2000" dirty="0" smtClean="0"/>
              <a:t>What is Data Mining and how to use it.</a:t>
            </a:r>
          </a:p>
          <a:p>
            <a:pPr>
              <a:buFont typeface="Wingdings" panose="05000000000000000000" pitchFamily="2" charset="2"/>
              <a:buChar char="Ø"/>
            </a:pPr>
            <a:endParaRPr lang="en-US" sz="2000" dirty="0" smtClean="0"/>
          </a:p>
          <a:p>
            <a:pPr>
              <a:buFont typeface="Wingdings" panose="05000000000000000000" pitchFamily="2" charset="2"/>
              <a:buChar char="Ø"/>
            </a:pPr>
            <a:r>
              <a:rPr lang="en-US" sz="2000" dirty="0" smtClean="0"/>
              <a:t>Other Resources</a:t>
            </a:r>
            <a:endParaRPr lang="en-US" sz="2000" dirty="0"/>
          </a:p>
          <a:p>
            <a:pPr>
              <a:buFont typeface="Wingdings" panose="05000000000000000000" pitchFamily="2" charset="2"/>
              <a:buChar char="Ø"/>
            </a:pPr>
            <a:endParaRPr lang="en-US" sz="2000" dirty="0"/>
          </a:p>
          <a:p>
            <a:pPr lvl="1">
              <a:buFont typeface="Wingdings" panose="05000000000000000000" pitchFamily="2" charset="2"/>
              <a:buChar char="v"/>
            </a:pPr>
            <a:r>
              <a:rPr lang="en-US" sz="1600" dirty="0" smtClean="0"/>
              <a:t>FBI - Law Enforcement </a:t>
            </a:r>
            <a:r>
              <a:rPr lang="en-US" sz="1600" dirty="0" smtClean="0"/>
              <a:t>On-line (LEO); </a:t>
            </a:r>
            <a:r>
              <a:rPr lang="en-US" sz="1600" dirty="0" smtClean="0"/>
              <a:t>Special Interest Groups (SIGS)</a:t>
            </a:r>
          </a:p>
          <a:p>
            <a:pPr lvl="1">
              <a:buFont typeface="Wingdings" panose="05000000000000000000" pitchFamily="2" charset="2"/>
              <a:buChar char="v"/>
            </a:pPr>
            <a:r>
              <a:rPr lang="en-US" sz="1600" dirty="0" smtClean="0"/>
              <a:t>FBI </a:t>
            </a:r>
            <a:r>
              <a:rPr lang="en-US" sz="1600" dirty="0" smtClean="0"/>
              <a:t>- Internet Computer Crime Center (IC3</a:t>
            </a:r>
            <a:r>
              <a:rPr lang="en-US" sz="1600" dirty="0" smtClean="0"/>
              <a:t>)</a:t>
            </a:r>
          </a:p>
          <a:p>
            <a:pPr lvl="1">
              <a:buFont typeface="Wingdings" panose="05000000000000000000" pitchFamily="2" charset="2"/>
              <a:buChar char="v"/>
            </a:pPr>
            <a:r>
              <a:rPr lang="en-US" sz="1600" dirty="0" smtClean="0"/>
              <a:t>FBI - </a:t>
            </a:r>
            <a:r>
              <a:rPr lang="en-US" sz="1600" dirty="0" err="1" smtClean="0"/>
              <a:t>InfraGard</a:t>
            </a:r>
            <a:endParaRPr lang="en-US" sz="1600" dirty="0" smtClean="0"/>
          </a:p>
          <a:p>
            <a:pPr lvl="1">
              <a:buFont typeface="Wingdings" panose="05000000000000000000" pitchFamily="2" charset="2"/>
              <a:buChar char="v"/>
            </a:pPr>
            <a:r>
              <a:rPr lang="en-US" sz="1600" dirty="0"/>
              <a:t>Federal Trade Commission (FTC</a:t>
            </a:r>
            <a:r>
              <a:rPr lang="en-US" sz="1600" dirty="0" smtClean="0"/>
              <a:t>)</a:t>
            </a:r>
          </a:p>
          <a:p>
            <a:endParaRPr lang="en-US" sz="1600" dirty="0"/>
          </a:p>
          <a:p>
            <a:r>
              <a:rPr lang="en-US" sz="2000" dirty="0" smtClean="0"/>
              <a:t>California Lottery Case Study/Overview</a:t>
            </a:r>
            <a:endParaRPr lang="en-US" sz="2000" dirty="0" smtClean="0"/>
          </a:p>
          <a:p>
            <a:endParaRPr lang="en-US" sz="2000" dirty="0" smtClean="0"/>
          </a:p>
          <a:p>
            <a:endParaRPr lang="en-US" sz="2000" dirty="0" smtClean="0"/>
          </a:p>
          <a:p>
            <a:endParaRPr lang="en-US" sz="2000" dirty="0"/>
          </a:p>
        </p:txBody>
      </p:sp>
      <p:sp>
        <p:nvSpPr>
          <p:cNvPr id="2" name="Title 1"/>
          <p:cNvSpPr>
            <a:spLocks noGrp="1"/>
          </p:cNvSpPr>
          <p:nvPr>
            <p:ph type="title"/>
          </p:nvPr>
        </p:nvSpPr>
        <p:spPr/>
        <p:txBody>
          <a:bodyPr/>
          <a:lstStyle/>
          <a:p>
            <a:r>
              <a:rPr lang="en-US" dirty="0" smtClean="0"/>
              <a:t>Presentation</a:t>
            </a:r>
            <a:endParaRPr lang="en-US" dirty="0"/>
          </a:p>
        </p:txBody>
      </p:sp>
    </p:spTree>
    <p:extLst>
      <p:ext uri="{BB962C8B-B14F-4D97-AF65-F5344CB8AC3E}">
        <p14:creationId xmlns:p14="http://schemas.microsoft.com/office/powerpoint/2010/main" val="7165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600"/>
          </a:xfrm>
        </p:spPr>
        <p:txBody>
          <a:bodyPr>
            <a:noAutofit/>
          </a:bodyPr>
          <a:lstStyle/>
          <a:p>
            <a:pPr algn="just"/>
            <a:r>
              <a:rPr lang="en-US" sz="1200" b="1" dirty="0" smtClean="0"/>
              <a:t>SIM </a:t>
            </a:r>
            <a:r>
              <a:rPr lang="en-US" sz="1200" b="1" dirty="0"/>
              <a:t>CARD SWAP </a:t>
            </a:r>
            <a:r>
              <a:rPr lang="en-US" sz="1200" b="1" dirty="0" smtClean="0"/>
              <a:t>- </a:t>
            </a:r>
            <a:r>
              <a:rPr lang="en-US" sz="1200" dirty="0" smtClean="0"/>
              <a:t>The </a:t>
            </a:r>
            <a:r>
              <a:rPr lang="en-US" sz="1200" dirty="0"/>
              <a:t>IC3 has recently received complaints involving subscriber identification module (SIM) swap fraud. SIM swap fraud occurs when an individual compromises your personal and cell phone information and obtains access to your SIM card. It is fairly easy for an individual to obtain your personal identification, cell phone information (number, provider, etc.), and contact your carrier to request a new SIM card. Once they obtain your information, they can call the carrier, pretend to be you, and obtain the new card. When the perpetrator receives and activates the SIM card, the victim’s card will be deactivated. The victim may notice their phone will no longer transmit messages or calls. At this time, all alerts, payment confirmations, and other various SMSs will be transmitted to the fraudster. SIM swapping is sometimes the second phase of the scam. Initially, the perpetrator will send phishing emails to obtain credit card or bank account information. If the perpetrator receives enough information, he/she can wipe out your bank account, run up your credit cards, and even open new accounts or create fraudulent identification documents. </a:t>
            </a:r>
            <a:endParaRPr lang="en-US" sz="1200" dirty="0" smtClean="0"/>
          </a:p>
          <a:p>
            <a:pPr marL="0" indent="0" algn="just">
              <a:buNone/>
            </a:pPr>
            <a:endParaRPr lang="en-US" sz="1200" dirty="0"/>
          </a:p>
          <a:p>
            <a:pPr algn="just"/>
            <a:r>
              <a:rPr lang="en-US" sz="1200" i="1" dirty="0"/>
              <a:t>Some tips to protect yourself from SIM Card Swap fraud as noted on the ABSA site, http://www.absa.co.za/Absacoza/Security-Centre/Latest-Scams/SIM-Swaps, include the following: </a:t>
            </a:r>
            <a:endParaRPr lang="en-US" sz="1200" i="1" dirty="0" smtClean="0"/>
          </a:p>
          <a:p>
            <a:pPr algn="just"/>
            <a:endParaRPr lang="en-US" sz="1200" dirty="0"/>
          </a:p>
          <a:p>
            <a:pPr marL="0" indent="0" algn="just">
              <a:buNone/>
            </a:pPr>
            <a:r>
              <a:rPr lang="en-US" sz="1200" dirty="0"/>
              <a:t> First, protect your personal and cell phone account information from other parties and websites. Account information includes, but is not limited to, cell phone contract type, debit order dates, ID, addresses, and transaction behavior. </a:t>
            </a:r>
          </a:p>
          <a:p>
            <a:pPr marL="0" indent="0" algn="just">
              <a:buNone/>
            </a:pPr>
            <a:r>
              <a:rPr lang="en-US" sz="1200" dirty="0"/>
              <a:t> Be observant and aware of the network connectivity status of your cell phone. If you notice a reduced amount of or no activity pertaining to SMS notifications, there may be a problem, and you should check into possibly having an issue with the SIM card on your phone. </a:t>
            </a:r>
          </a:p>
          <a:p>
            <a:pPr marL="0" indent="0" algn="just">
              <a:buNone/>
            </a:pPr>
            <a:r>
              <a:rPr lang="en-US" sz="1200" dirty="0"/>
              <a:t> Some Mobile Network Operators send customers an SMS to alert the customer of an instruction to SIM swap – which means the customer can act quickly to stop this fraud in its tracks by contacting your mobile operator. </a:t>
            </a:r>
          </a:p>
          <a:p>
            <a:pPr marL="0" indent="0" algn="just">
              <a:buNone/>
            </a:pPr>
            <a:r>
              <a:rPr lang="en-US" sz="1200" dirty="0"/>
              <a:t> If you begin receiving numerous annoying calls, choose not to answer the calls instead of turning off your cell phone. Numerous annoying calls could be a ploy to get you to turn off your cell phone or switch the volume to silent, which will prevent you from noticing a change to your connectivity. </a:t>
            </a:r>
          </a:p>
          <a:p>
            <a:pPr algn="just"/>
            <a:endParaRPr lang="en-US" sz="1200" dirty="0"/>
          </a:p>
        </p:txBody>
      </p:sp>
      <p:sp>
        <p:nvSpPr>
          <p:cNvPr id="2" name="Title 1"/>
          <p:cNvSpPr>
            <a:spLocks noGrp="1"/>
          </p:cNvSpPr>
          <p:nvPr>
            <p:ph type="title"/>
          </p:nvPr>
        </p:nvSpPr>
        <p:spPr>
          <a:xfrm>
            <a:off x="457200" y="76200"/>
            <a:ext cx="8229600" cy="685800"/>
          </a:xfrm>
        </p:spPr>
        <p:txBody>
          <a:bodyPr>
            <a:normAutofit fontScale="90000"/>
          </a:bodyPr>
          <a:lstStyle/>
          <a:p>
            <a:r>
              <a:rPr lang="en-US" dirty="0" smtClean="0"/>
              <a:t>Sample IC3 Trend Analysis Report</a:t>
            </a:r>
            <a:endParaRPr lang="en-US" dirty="0"/>
          </a:p>
        </p:txBody>
      </p:sp>
    </p:spTree>
    <p:extLst>
      <p:ext uri="{BB962C8B-B14F-4D97-AF65-F5344CB8AC3E}">
        <p14:creationId xmlns:p14="http://schemas.microsoft.com/office/powerpoint/2010/main" val="296867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1447800"/>
          </a:xfrm>
        </p:spPr>
        <p:txBody>
          <a:bodyPr/>
          <a:lstStyle/>
          <a:p>
            <a:pPr marL="0" indent="0" algn="ctr">
              <a:buNone/>
            </a:pPr>
            <a:r>
              <a:rPr lang="en-US" dirty="0" smtClean="0"/>
              <a:t>“TAKING CHARGE:  WHAT </a:t>
            </a:r>
            <a:r>
              <a:rPr lang="en-US" dirty="0"/>
              <a:t>TO DO IF YOUR</a:t>
            </a:r>
          </a:p>
          <a:p>
            <a:pPr marL="0" indent="0" algn="ctr">
              <a:buNone/>
            </a:pPr>
            <a:r>
              <a:rPr lang="en-US" dirty="0"/>
              <a:t>IDENTITY IS </a:t>
            </a:r>
            <a:r>
              <a:rPr lang="en-US" dirty="0" smtClean="0"/>
              <a:t>STOLEN”</a:t>
            </a:r>
            <a:endParaRPr lang="en-US" dirty="0"/>
          </a:p>
        </p:txBody>
      </p:sp>
      <p:sp>
        <p:nvSpPr>
          <p:cNvPr id="2" name="Title 1"/>
          <p:cNvSpPr>
            <a:spLocks noGrp="1"/>
          </p:cNvSpPr>
          <p:nvPr>
            <p:ph type="title"/>
          </p:nvPr>
        </p:nvSpPr>
        <p:spPr>
          <a:xfrm>
            <a:off x="457200" y="762000"/>
            <a:ext cx="8229600" cy="1143000"/>
          </a:xfrm>
        </p:spPr>
        <p:txBody>
          <a:bodyPr>
            <a:normAutofit fontScale="90000"/>
          </a:bodyPr>
          <a:lstStyle/>
          <a:p>
            <a:r>
              <a:rPr lang="en-US" dirty="0"/>
              <a:t>FEDERAL TRADE COMMISSION</a:t>
            </a:r>
            <a:br>
              <a:rPr lang="en-US" dirty="0"/>
            </a:br>
            <a:r>
              <a:rPr lang="en-US" dirty="0"/>
              <a:t>FTC.GOV/IDTHEFT</a:t>
            </a:r>
          </a:p>
        </p:txBody>
      </p:sp>
    </p:spTree>
    <p:extLst>
      <p:ext uri="{BB962C8B-B14F-4D97-AF65-F5344CB8AC3E}">
        <p14:creationId xmlns:p14="http://schemas.microsoft.com/office/powerpoint/2010/main" val="363586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his first 3 months; Investigator Gary “Reid” Galbreath has uncovered two highly sophisticated lottery scams; issued multiple Search Warrants; and has identified multiple international players.</a:t>
            </a:r>
          </a:p>
          <a:p>
            <a:r>
              <a:rPr lang="en-US" dirty="0" smtClean="0"/>
              <a:t>Complaint to IC3; Intelligence handed to them on a “silver platter.”</a:t>
            </a:r>
          </a:p>
          <a:p>
            <a:r>
              <a:rPr lang="en-US" dirty="0" smtClean="0"/>
              <a:t>FBI and Florida Department of Law Enforcement are currently involved.</a:t>
            </a:r>
            <a:endParaRPr lang="en-US" dirty="0"/>
          </a:p>
        </p:txBody>
      </p:sp>
      <p:sp>
        <p:nvSpPr>
          <p:cNvPr id="3" name="Title 2"/>
          <p:cNvSpPr>
            <a:spLocks noGrp="1"/>
          </p:cNvSpPr>
          <p:nvPr>
            <p:ph type="title"/>
          </p:nvPr>
        </p:nvSpPr>
        <p:spPr/>
        <p:txBody>
          <a:bodyPr/>
          <a:lstStyle/>
          <a:p>
            <a:r>
              <a:rPr lang="en-US" dirty="0" smtClean="0"/>
              <a:t>Lottery Scams</a:t>
            </a:r>
            <a:endParaRPr lang="en-US" dirty="0"/>
          </a:p>
        </p:txBody>
      </p:sp>
    </p:spTree>
    <p:extLst>
      <p:ext uri="{BB962C8B-B14F-4D97-AF65-F5344CB8AC3E}">
        <p14:creationId xmlns:p14="http://schemas.microsoft.com/office/powerpoint/2010/main" val="100949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Original complaint received via 1-800-LOTTERY from customer in Oceanside, CA</a:t>
            </a:r>
          </a:p>
          <a:p>
            <a:r>
              <a:rPr lang="en-US" dirty="0" smtClean="0"/>
              <a:t>Contacted via Facebook email by a “California Facebook lottery agent.”</a:t>
            </a:r>
          </a:p>
          <a:p>
            <a:r>
              <a:rPr lang="en-US" dirty="0" smtClean="0"/>
              <a:t>Investigator took over contact with the suspects via Facebook/Email.</a:t>
            </a:r>
          </a:p>
          <a:p>
            <a:r>
              <a:rPr lang="en-US" dirty="0" smtClean="0"/>
              <a:t>Sent official documents and told the FBI was aware of the contest and was overseeing it.</a:t>
            </a:r>
          </a:p>
          <a:p>
            <a:r>
              <a:rPr lang="en-US" dirty="0" smtClean="0"/>
              <a:t>Ultimately told to send money via Western Union to pay the processing fee.  </a:t>
            </a:r>
          </a:p>
          <a:p>
            <a:endParaRPr lang="en-US" dirty="0"/>
          </a:p>
        </p:txBody>
      </p:sp>
      <p:sp>
        <p:nvSpPr>
          <p:cNvPr id="3" name="Title 2"/>
          <p:cNvSpPr>
            <a:spLocks noGrp="1"/>
          </p:cNvSpPr>
          <p:nvPr>
            <p:ph type="title"/>
          </p:nvPr>
        </p:nvSpPr>
        <p:spPr/>
        <p:txBody>
          <a:bodyPr/>
          <a:lstStyle/>
          <a:p>
            <a:r>
              <a:rPr lang="en-US" dirty="0" smtClean="0"/>
              <a:t>Facebook Lottery Scam</a:t>
            </a:r>
            <a:endParaRPr lang="en-US" dirty="0"/>
          </a:p>
        </p:txBody>
      </p:sp>
    </p:spTree>
    <p:extLst>
      <p:ext uri="{BB962C8B-B14F-4D97-AF65-F5344CB8AC3E}">
        <p14:creationId xmlns:p14="http://schemas.microsoft.com/office/powerpoint/2010/main" val="50737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219200"/>
            <a:ext cx="4038600" cy="5410200"/>
          </a:xfrm>
        </p:spPr>
      </p:pic>
      <p:sp>
        <p:nvSpPr>
          <p:cNvPr id="3" name="Title 2"/>
          <p:cNvSpPr>
            <a:spLocks noGrp="1"/>
          </p:cNvSpPr>
          <p:nvPr>
            <p:ph type="title"/>
          </p:nvPr>
        </p:nvSpPr>
        <p:spPr/>
        <p:txBody>
          <a:bodyPr/>
          <a:lstStyle/>
          <a:p>
            <a:r>
              <a:rPr lang="en-US" dirty="0" smtClean="0"/>
              <a:t>“Official Documents”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6993" y="1143000"/>
            <a:ext cx="4648200" cy="2133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975" y="3276600"/>
            <a:ext cx="4391025" cy="3396241"/>
          </a:xfrm>
          <a:prstGeom prst="rect">
            <a:avLst/>
          </a:prstGeom>
        </p:spPr>
      </p:pic>
    </p:spTree>
    <p:extLst>
      <p:ext uri="{BB962C8B-B14F-4D97-AF65-F5344CB8AC3E}">
        <p14:creationId xmlns:p14="http://schemas.microsoft.com/office/powerpoint/2010/main" val="23362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CSL contacted by concerned customer via Facebook email.</a:t>
            </a:r>
          </a:p>
          <a:p>
            <a:r>
              <a:rPr lang="en-US" dirty="0" smtClean="0"/>
              <a:t>Informed that a “</a:t>
            </a:r>
            <a:r>
              <a:rPr lang="en-US" dirty="0" err="1" smtClean="0"/>
              <a:t>Ca</a:t>
            </a:r>
            <a:r>
              <a:rPr lang="en-US" dirty="0" smtClean="0"/>
              <a:t>-Lottery Agent” contacted her.</a:t>
            </a:r>
          </a:p>
          <a:p>
            <a:r>
              <a:rPr lang="en-US" dirty="0" smtClean="0"/>
              <a:t>After several complaints, SLED was notified and asked to investigate.</a:t>
            </a:r>
          </a:p>
          <a:p>
            <a:r>
              <a:rPr lang="en-US" dirty="0" smtClean="0"/>
              <a:t>Replica Facebook page was located that mirrored the official CSL page.</a:t>
            </a:r>
          </a:p>
          <a:p>
            <a:r>
              <a:rPr lang="en-US" dirty="0" smtClean="0"/>
              <a:t>Multiple CSL photographs and copyrighted images taken used as part of the scam.</a:t>
            </a:r>
            <a:endParaRPr lang="en-US" dirty="0"/>
          </a:p>
        </p:txBody>
      </p:sp>
      <p:sp>
        <p:nvSpPr>
          <p:cNvPr id="3" name="Title 2"/>
          <p:cNvSpPr>
            <a:spLocks noGrp="1"/>
          </p:cNvSpPr>
          <p:nvPr>
            <p:ph type="title"/>
          </p:nvPr>
        </p:nvSpPr>
        <p:spPr/>
        <p:txBody>
          <a:bodyPr/>
          <a:lstStyle/>
          <a:p>
            <a:r>
              <a:rPr lang="en-US" dirty="0" smtClean="0"/>
              <a:t>California Lottery Scam</a:t>
            </a:r>
            <a:endParaRPr lang="en-US" dirty="0"/>
          </a:p>
        </p:txBody>
      </p:sp>
    </p:spTree>
    <p:extLst>
      <p:ext uri="{BB962C8B-B14F-4D97-AF65-F5344CB8AC3E}">
        <p14:creationId xmlns:p14="http://schemas.microsoft.com/office/powerpoint/2010/main" val="371519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143000"/>
            <a:ext cx="5981700" cy="4876800"/>
          </a:xfrm>
        </p:spPr>
      </p:pic>
      <p:sp>
        <p:nvSpPr>
          <p:cNvPr id="3" name="Title 2"/>
          <p:cNvSpPr>
            <a:spLocks noGrp="1"/>
          </p:cNvSpPr>
          <p:nvPr>
            <p:ph type="title"/>
          </p:nvPr>
        </p:nvSpPr>
        <p:spPr/>
        <p:txBody>
          <a:bodyPr/>
          <a:lstStyle/>
          <a:p>
            <a:r>
              <a:rPr lang="en-US" dirty="0" smtClean="0"/>
              <a:t>California Lottery Scam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143000"/>
            <a:ext cx="5486400" cy="4876800"/>
          </a:xfrm>
          <a:prstGeom prst="rect">
            <a:avLst/>
          </a:prstGeom>
        </p:spPr>
      </p:pic>
    </p:spTree>
    <p:extLst>
      <p:ext uri="{BB962C8B-B14F-4D97-AF65-F5344CB8AC3E}">
        <p14:creationId xmlns:p14="http://schemas.microsoft.com/office/powerpoint/2010/main" val="404026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066800"/>
            <a:ext cx="5901439" cy="2493480"/>
          </a:xfrm>
        </p:spPr>
      </p:pic>
      <p:sp>
        <p:nvSpPr>
          <p:cNvPr id="3" name="Title 2"/>
          <p:cNvSpPr>
            <a:spLocks noGrp="1"/>
          </p:cNvSpPr>
          <p:nvPr>
            <p:ph type="title"/>
          </p:nvPr>
        </p:nvSpPr>
        <p:spPr/>
        <p:txBody>
          <a:bodyPr/>
          <a:lstStyle/>
          <a:p>
            <a:r>
              <a:rPr lang="en-US" dirty="0" smtClean="0"/>
              <a:t>California Lottery Scam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657600"/>
            <a:ext cx="5944115" cy="3036098"/>
          </a:xfrm>
          <a:prstGeom prst="rect">
            <a:avLst/>
          </a:prstGeom>
        </p:spPr>
      </p:pic>
    </p:spTree>
    <p:extLst>
      <p:ext uri="{BB962C8B-B14F-4D97-AF65-F5344CB8AC3E}">
        <p14:creationId xmlns:p14="http://schemas.microsoft.com/office/powerpoint/2010/main" val="319815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suspects used the same formula as the Facebook lottery scam.</a:t>
            </a:r>
          </a:p>
          <a:p>
            <a:r>
              <a:rPr lang="en-US" dirty="0" smtClean="0"/>
              <a:t>Winners told they have to pay a processing fee to collect their winnings.</a:t>
            </a:r>
          </a:p>
          <a:p>
            <a:r>
              <a:rPr lang="en-US" dirty="0" smtClean="0"/>
              <a:t>Payments made via Western Union and Green Dot money packs.</a:t>
            </a:r>
          </a:p>
          <a:p>
            <a:r>
              <a:rPr lang="en-US" dirty="0" smtClean="0"/>
              <a:t>9 Search warrants issued, 1 suspect identified, 1 victim identified, multiple suspects accessing the same account in the UK, Nigeria and the US in Florida. </a:t>
            </a:r>
            <a:endParaRPr lang="en-US" dirty="0"/>
          </a:p>
        </p:txBody>
      </p:sp>
      <p:sp>
        <p:nvSpPr>
          <p:cNvPr id="3" name="Title 2"/>
          <p:cNvSpPr>
            <a:spLocks noGrp="1"/>
          </p:cNvSpPr>
          <p:nvPr>
            <p:ph type="title"/>
          </p:nvPr>
        </p:nvSpPr>
        <p:spPr/>
        <p:txBody>
          <a:bodyPr/>
          <a:lstStyle/>
          <a:p>
            <a:r>
              <a:rPr lang="en-US" dirty="0" smtClean="0"/>
              <a:t>California Lottery Scam</a:t>
            </a:r>
            <a:endParaRPr lang="en-US" dirty="0"/>
          </a:p>
        </p:txBody>
      </p:sp>
    </p:spTree>
    <p:extLst>
      <p:ext uri="{BB962C8B-B14F-4D97-AF65-F5344CB8AC3E}">
        <p14:creationId xmlns:p14="http://schemas.microsoft.com/office/powerpoint/2010/main" val="64788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mining has led to at least 4 similar lottery scams being shut down.</a:t>
            </a:r>
          </a:p>
          <a:p>
            <a:r>
              <a:rPr lang="en-US" dirty="0"/>
              <a:t>Information being shared with other agencies to apprehend the suspects</a:t>
            </a:r>
            <a:r>
              <a:rPr lang="en-US" dirty="0" smtClean="0"/>
              <a:t>.</a:t>
            </a:r>
          </a:p>
          <a:p>
            <a:r>
              <a:rPr lang="en-US" dirty="0" smtClean="0"/>
              <a:t>Increased awareness thanks to information sharing.</a:t>
            </a:r>
          </a:p>
          <a:p>
            <a:pPr marL="109728" indent="0">
              <a:buNone/>
            </a:pPr>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California Lottery Scam</a:t>
            </a:r>
            <a:endParaRPr lang="en-US" dirty="0"/>
          </a:p>
        </p:txBody>
      </p:sp>
    </p:spTree>
    <p:extLst>
      <p:ext uri="{BB962C8B-B14F-4D97-AF65-F5344CB8AC3E}">
        <p14:creationId xmlns:p14="http://schemas.microsoft.com/office/powerpoint/2010/main" val="44254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520940" cy="1295400"/>
          </a:xfrm>
        </p:spPr>
        <p:txBody>
          <a:bodyPr>
            <a:normAutofit fontScale="90000"/>
          </a:bodyPr>
          <a:lstStyle/>
          <a:p>
            <a:pPr algn="ctr"/>
            <a:r>
              <a:rPr lang="en-US" sz="4400" dirty="0" smtClean="0"/>
              <a:t>“THE </a:t>
            </a:r>
            <a:r>
              <a:rPr lang="en-US" sz="4400" dirty="0" smtClean="0"/>
              <a:t>LADY WHO </a:t>
            </a:r>
            <a:br>
              <a:rPr lang="en-US" sz="4400" dirty="0" smtClean="0"/>
            </a:br>
            <a:r>
              <a:rPr lang="en-US" sz="4400" dirty="0" smtClean="0"/>
              <a:t>SET UP </a:t>
            </a:r>
            <a:r>
              <a:rPr lang="en-US" sz="4400" dirty="0" smtClean="0"/>
              <a:t>SHOP”</a:t>
            </a:r>
            <a:endParaRPr lang="en-US" sz="4400" dirty="0"/>
          </a:p>
        </p:txBody>
      </p:sp>
    </p:spTree>
    <p:extLst>
      <p:ext uri="{BB962C8B-B14F-4D97-AF65-F5344CB8AC3E}">
        <p14:creationId xmlns:p14="http://schemas.microsoft.com/office/powerpoint/2010/main" val="366674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525963"/>
          </a:xfrm>
        </p:spPr>
        <p:txBody>
          <a:bodyPr>
            <a:normAutofit fontScale="92500" lnSpcReduction="10000"/>
          </a:bodyPr>
          <a:lstStyle/>
          <a:p>
            <a:r>
              <a:rPr lang="en-US" dirty="0" smtClean="0">
                <a:hlinkClick r:id="rId2"/>
              </a:rPr>
              <a:t>DEREK.BEVERLY@LEO.GOV</a:t>
            </a:r>
            <a:endParaRPr lang="en-US" dirty="0" smtClean="0"/>
          </a:p>
          <a:p>
            <a:r>
              <a:rPr lang="en-US" dirty="0" smtClean="0"/>
              <a:t>916-759-4457 </a:t>
            </a:r>
            <a:r>
              <a:rPr lang="en-US" dirty="0" smtClean="0"/>
              <a:t>CELL</a:t>
            </a:r>
          </a:p>
          <a:p>
            <a:pPr marL="109728" indent="0">
              <a:buNone/>
            </a:pPr>
            <a:endParaRPr lang="en-US" dirty="0" smtClean="0"/>
          </a:p>
          <a:p>
            <a:r>
              <a:rPr lang="en-US" dirty="0" smtClean="0">
                <a:hlinkClick r:id="rId3"/>
              </a:rPr>
              <a:t>DBEVERLY@CALOTTERY.COM</a:t>
            </a:r>
            <a:endParaRPr lang="en-US" dirty="0" smtClean="0"/>
          </a:p>
          <a:p>
            <a:r>
              <a:rPr lang="en-US" dirty="0" smtClean="0"/>
              <a:t>916-822-8245</a:t>
            </a:r>
          </a:p>
          <a:p>
            <a:endParaRPr lang="en-US" dirty="0" smtClean="0"/>
          </a:p>
          <a:p>
            <a:r>
              <a:rPr lang="en-US" dirty="0">
                <a:solidFill>
                  <a:schemeClr val="accent3"/>
                </a:solidFill>
              </a:rPr>
              <a:t>GARY.GALBREATH@LEO.GOV</a:t>
            </a:r>
          </a:p>
          <a:p>
            <a:r>
              <a:rPr lang="en-US" dirty="0"/>
              <a:t>916-956-8055 CELL</a:t>
            </a:r>
          </a:p>
          <a:p>
            <a:pPr marL="109728" indent="0">
              <a:buNone/>
            </a:pPr>
            <a:endParaRPr lang="en-US" dirty="0"/>
          </a:p>
          <a:p>
            <a:r>
              <a:rPr lang="en-US" dirty="0">
                <a:solidFill>
                  <a:schemeClr val="accent3"/>
                </a:solidFill>
              </a:rPr>
              <a:t>GGALBREATH@CALOTTERY.COM</a:t>
            </a:r>
          </a:p>
          <a:p>
            <a:r>
              <a:rPr lang="en-US" dirty="0" smtClean="0"/>
              <a:t>916-822-8209</a:t>
            </a:r>
            <a:endParaRPr lang="en-US" dirty="0" smtClean="0"/>
          </a:p>
          <a:p>
            <a:endParaRPr lang="en-US" dirty="0"/>
          </a:p>
          <a:p>
            <a:endParaRPr lang="en-US" dirty="0"/>
          </a:p>
        </p:txBody>
      </p:sp>
      <p:sp>
        <p:nvSpPr>
          <p:cNvPr id="2" name="Title 1"/>
          <p:cNvSpPr>
            <a:spLocks noGrp="1"/>
          </p:cNvSpPr>
          <p:nvPr>
            <p:ph type="title"/>
          </p:nvPr>
        </p:nvSpPr>
        <p:spPr>
          <a:xfrm>
            <a:off x="457200" y="381000"/>
            <a:ext cx="8229600" cy="1219200"/>
          </a:xfrm>
        </p:spPr>
        <p:txBody>
          <a:bodyPr>
            <a:normAutofit fontScale="90000"/>
          </a:bodyPr>
          <a:lstStyle/>
          <a:p>
            <a:r>
              <a:rPr lang="en-US" dirty="0" smtClean="0"/>
              <a:t>QUESTIONS/CONTACT:</a:t>
            </a:r>
            <a:br>
              <a:rPr lang="en-US" dirty="0" smtClean="0"/>
            </a:br>
            <a:r>
              <a:rPr lang="en-US" dirty="0" smtClean="0"/>
              <a:t>Derek Beverly/Gary Galbreath</a:t>
            </a:r>
            <a:endParaRPr lang="en-US" dirty="0"/>
          </a:p>
        </p:txBody>
      </p:sp>
    </p:spTree>
    <p:extLst>
      <p:ext uri="{BB962C8B-B14F-4D97-AF65-F5344CB8AC3E}">
        <p14:creationId xmlns:p14="http://schemas.microsoft.com/office/powerpoint/2010/main" val="166871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3371" y="5715000"/>
            <a:ext cx="6504429" cy="1066799"/>
          </a:xfrm>
        </p:spPr>
        <p:txBody>
          <a:bodyPr>
            <a:normAutofit/>
          </a:bodyPr>
          <a:lstStyle/>
          <a:p>
            <a:pPr algn="just"/>
            <a:r>
              <a:rPr lang="en-US" sz="2400" dirty="0" smtClean="0"/>
              <a:t>Three of the five hijackers in 9-11 attack on the U.S. Pentagon.</a:t>
            </a:r>
            <a:endParaRPr lang="en-US" sz="2400" dirty="0"/>
          </a:p>
        </p:txBody>
      </p:sp>
      <p:pic>
        <p:nvPicPr>
          <p:cNvPr id="2050" name="Picture 2" descr="http://911myths.com/images/c/c1/Nawaf_al-Hazmi_Drivers_Licen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4801"/>
            <a:ext cx="3042555" cy="19811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2590800"/>
            <a:ext cx="4419600" cy="769441"/>
          </a:xfrm>
          <a:prstGeom prst="rect">
            <a:avLst/>
          </a:prstGeom>
        </p:spPr>
        <p:txBody>
          <a:bodyPr wrap="square">
            <a:spAutoFit/>
          </a:bodyPr>
          <a:lstStyle/>
          <a:p>
            <a:r>
              <a:rPr lang="en-US" sz="4400" dirty="0" smtClean="0"/>
              <a:t>Hani </a:t>
            </a:r>
            <a:r>
              <a:rPr lang="en-US" sz="4400" dirty="0" err="1" smtClean="0"/>
              <a:t>Hanjour</a:t>
            </a:r>
            <a:endParaRPr lang="en-US" sz="44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1307592"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0621" y="3667125"/>
            <a:ext cx="14287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29572" y="4259759"/>
            <a:ext cx="5128428" cy="769441"/>
          </a:xfrm>
          <a:prstGeom prst="rect">
            <a:avLst/>
          </a:prstGeom>
          <a:noFill/>
        </p:spPr>
        <p:txBody>
          <a:bodyPr wrap="square" rtlCol="0">
            <a:spAutoFit/>
          </a:bodyPr>
          <a:lstStyle/>
          <a:p>
            <a:r>
              <a:rPr lang="en-US" sz="4400" dirty="0" smtClean="0"/>
              <a:t>Khalid al-</a:t>
            </a:r>
            <a:r>
              <a:rPr lang="en-US" sz="4400" dirty="0" err="1" smtClean="0"/>
              <a:t>Mihdhar</a:t>
            </a:r>
            <a:r>
              <a:rPr lang="en-US" sz="4400" dirty="0" smtClean="0"/>
              <a:t> </a:t>
            </a:r>
            <a:endParaRPr lang="en-US" sz="4400" dirty="0"/>
          </a:p>
        </p:txBody>
      </p:sp>
      <p:sp>
        <p:nvSpPr>
          <p:cNvPr id="7" name="TextBox 6"/>
          <p:cNvSpPr txBox="1"/>
          <p:nvPr/>
        </p:nvSpPr>
        <p:spPr>
          <a:xfrm>
            <a:off x="1028358" y="906959"/>
            <a:ext cx="4762842" cy="769441"/>
          </a:xfrm>
          <a:prstGeom prst="rect">
            <a:avLst/>
          </a:prstGeom>
          <a:noFill/>
        </p:spPr>
        <p:txBody>
          <a:bodyPr wrap="none" rtlCol="0">
            <a:spAutoFit/>
          </a:bodyPr>
          <a:lstStyle/>
          <a:p>
            <a:r>
              <a:rPr lang="en-US" sz="4400" dirty="0" err="1"/>
              <a:t>Nawaf</a:t>
            </a:r>
            <a:r>
              <a:rPr lang="en-US" sz="4400" dirty="0"/>
              <a:t> al-</a:t>
            </a:r>
            <a:r>
              <a:rPr lang="en-US" sz="4400" dirty="0" err="1"/>
              <a:t>Hazmi</a:t>
            </a:r>
            <a:r>
              <a:rPr lang="en-US" sz="4400" dirty="0"/>
              <a:t> </a:t>
            </a:r>
          </a:p>
        </p:txBody>
      </p:sp>
    </p:spTree>
    <p:extLst>
      <p:ext uri="{BB962C8B-B14F-4D97-AF65-F5344CB8AC3E}">
        <p14:creationId xmlns:p14="http://schemas.microsoft.com/office/powerpoint/2010/main" val="25518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911myths.com/images/c/c1/Nawaf_al-Hazmi_Drivers_Licence.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321" y="1905000"/>
            <a:ext cx="5326679" cy="34685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5715000" cy="1143000"/>
          </a:xfrm>
        </p:spPr>
        <p:txBody>
          <a:bodyPr>
            <a:normAutofit/>
          </a:bodyPr>
          <a:lstStyle/>
          <a:p>
            <a:r>
              <a:rPr lang="en-US" dirty="0" smtClean="0"/>
              <a:t>Let’s look at the CDL</a:t>
            </a:r>
            <a:endParaRPr lang="en-US" dirty="0"/>
          </a:p>
        </p:txBody>
      </p:sp>
      <p:sp>
        <p:nvSpPr>
          <p:cNvPr id="5" name="Rectangular Callout 4"/>
          <p:cNvSpPr/>
          <p:nvPr/>
        </p:nvSpPr>
        <p:spPr>
          <a:xfrm>
            <a:off x="4191000" y="1295400"/>
            <a:ext cx="4718473" cy="727620"/>
          </a:xfrm>
          <a:prstGeom prst="wedgeRectCallout">
            <a:avLst>
              <a:gd name="adj1" fmla="val -59100"/>
              <a:gd name="adj2" fmla="val 200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6481 Mt. Ada Rd., Apt. 150, San Diego, CA  92111</a:t>
            </a:r>
            <a:endParaRPr lang="en-US" dirty="0"/>
          </a:p>
        </p:txBody>
      </p:sp>
      <p:sp>
        <p:nvSpPr>
          <p:cNvPr id="7" name="Rectangular Callout 6"/>
          <p:cNvSpPr/>
          <p:nvPr/>
        </p:nvSpPr>
        <p:spPr>
          <a:xfrm>
            <a:off x="4038600" y="5726668"/>
            <a:ext cx="4876800" cy="978932"/>
          </a:xfrm>
          <a:prstGeom prst="wedgeRectCallout">
            <a:avLst>
              <a:gd name="adj1" fmla="val -54032"/>
              <a:gd name="adj2" fmla="val -1168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Issued:  4/19/2000,  Field Office 519 (San Diego), Tech ID 35, Photo Tech 16</a:t>
            </a:r>
            <a:endParaRPr lang="en-US" dirty="0"/>
          </a:p>
        </p:txBody>
      </p:sp>
    </p:spTree>
    <p:extLst>
      <p:ext uri="{BB962C8B-B14F-4D97-AF65-F5344CB8AC3E}">
        <p14:creationId xmlns:p14="http://schemas.microsoft.com/office/powerpoint/2010/main" val="385826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914400"/>
          </a:xfrm>
        </p:spPr>
        <p:txBody>
          <a:bodyPr/>
          <a:lstStyle/>
          <a:p>
            <a:r>
              <a:rPr lang="en-US" dirty="0"/>
              <a:t>“6481 Mt. Ada Rd., Apt. 150, San Diego, CA  92111</a:t>
            </a:r>
            <a:r>
              <a:rPr lang="en-US" dirty="0" smtClean="0"/>
              <a:t>” revealed:</a:t>
            </a:r>
            <a:endParaRPr lang="en-US" dirty="0"/>
          </a:p>
        </p:txBody>
      </p:sp>
      <p:sp>
        <p:nvSpPr>
          <p:cNvPr id="2" name="Title 1"/>
          <p:cNvSpPr>
            <a:spLocks noGrp="1"/>
          </p:cNvSpPr>
          <p:nvPr>
            <p:ph type="title"/>
          </p:nvPr>
        </p:nvSpPr>
        <p:spPr>
          <a:xfrm>
            <a:off x="457200" y="76200"/>
            <a:ext cx="8229600" cy="1143000"/>
          </a:xfrm>
        </p:spPr>
        <p:txBody>
          <a:bodyPr>
            <a:normAutofit fontScale="90000"/>
          </a:bodyPr>
          <a:lstStyle/>
          <a:p>
            <a:r>
              <a:rPr lang="en-US" dirty="0" smtClean="0"/>
              <a:t>California DMV “</a:t>
            </a:r>
            <a:r>
              <a:rPr lang="en-US" i="1" dirty="0" smtClean="0"/>
              <a:t>Address Search</a:t>
            </a:r>
            <a:r>
              <a:rPr lang="en-US" dirty="0" smtClean="0"/>
              <a:t>”</a:t>
            </a:r>
            <a:endParaRPr lang="en-US" sz="3200" dirty="0"/>
          </a:p>
        </p:txBody>
      </p:sp>
      <p:sp>
        <p:nvSpPr>
          <p:cNvPr id="4" name="TextBox 3"/>
          <p:cNvSpPr txBox="1"/>
          <p:nvPr/>
        </p:nvSpPr>
        <p:spPr>
          <a:xfrm>
            <a:off x="1447800" y="2514600"/>
            <a:ext cx="6439583" cy="2062103"/>
          </a:xfrm>
          <a:prstGeom prst="rect">
            <a:avLst/>
          </a:prstGeom>
          <a:noFill/>
        </p:spPr>
        <p:txBody>
          <a:bodyPr wrap="none" rtlCol="0">
            <a:spAutoFit/>
          </a:bodyPr>
          <a:lstStyle/>
          <a:p>
            <a:pPr marL="285750" indent="-285750">
              <a:buFont typeface="Arial" panose="020B0604020202020204" pitchFamily="34" charset="0"/>
              <a:buChar char="•"/>
            </a:pPr>
            <a:r>
              <a:rPr lang="en-US" sz="3200" dirty="0" smtClean="0"/>
              <a:t>Hani </a:t>
            </a:r>
            <a:r>
              <a:rPr lang="en-US" sz="3200" dirty="0" err="1" smtClean="0"/>
              <a:t>Hanjour</a:t>
            </a:r>
            <a:r>
              <a:rPr lang="en-US" sz="3200" dirty="0" smtClean="0"/>
              <a:t> (deceased)</a:t>
            </a:r>
          </a:p>
          <a:p>
            <a:pPr marL="285750" indent="-285750">
              <a:buFont typeface="Arial" panose="020B0604020202020204" pitchFamily="34" charset="0"/>
              <a:buChar char="•"/>
            </a:pPr>
            <a:r>
              <a:rPr lang="en-US" sz="3200" dirty="0" err="1" smtClean="0"/>
              <a:t>Nawaf</a:t>
            </a:r>
            <a:r>
              <a:rPr lang="en-US" sz="3200" dirty="0" smtClean="0"/>
              <a:t> al-</a:t>
            </a:r>
            <a:r>
              <a:rPr lang="en-US" sz="3200" dirty="0" err="1" smtClean="0"/>
              <a:t>Hazmi</a:t>
            </a:r>
            <a:r>
              <a:rPr lang="en-US" sz="3200" dirty="0" smtClean="0"/>
              <a:t> (deceased)</a:t>
            </a:r>
          </a:p>
          <a:p>
            <a:pPr marL="285750" indent="-285750">
              <a:buFont typeface="Arial" panose="020B0604020202020204" pitchFamily="34" charset="0"/>
              <a:buChar char="•"/>
            </a:pPr>
            <a:r>
              <a:rPr lang="en-US" sz="3200" dirty="0" smtClean="0"/>
              <a:t>Khalid al-</a:t>
            </a:r>
            <a:r>
              <a:rPr lang="en-US" sz="3200" dirty="0" err="1" smtClean="0"/>
              <a:t>Mihdhar</a:t>
            </a:r>
            <a:r>
              <a:rPr lang="en-US" sz="3200" dirty="0" smtClean="0"/>
              <a:t>  (deceased)</a:t>
            </a:r>
          </a:p>
          <a:p>
            <a:pPr marL="285750" indent="-285750">
              <a:buFont typeface="Arial" panose="020B0604020202020204" pitchFamily="34" charset="0"/>
              <a:buChar char="•"/>
            </a:pPr>
            <a:r>
              <a:rPr lang="en-US" sz="3200" dirty="0" err="1" smtClean="0">
                <a:solidFill>
                  <a:srgbClr val="C00000"/>
                </a:solidFill>
              </a:rPr>
              <a:t>Aafia</a:t>
            </a:r>
            <a:r>
              <a:rPr lang="en-US" sz="3200" dirty="0" smtClean="0">
                <a:solidFill>
                  <a:srgbClr val="C00000"/>
                </a:solidFill>
              </a:rPr>
              <a:t> Siddiqui (????????)</a:t>
            </a:r>
            <a:endParaRPr lang="en-US" sz="3200" dirty="0">
              <a:solidFill>
                <a:srgbClr val="C00000"/>
              </a:solidFill>
            </a:endParaRPr>
          </a:p>
        </p:txBody>
      </p:sp>
      <p:sp>
        <p:nvSpPr>
          <p:cNvPr id="7" name="TextBox 6"/>
          <p:cNvSpPr txBox="1"/>
          <p:nvPr/>
        </p:nvSpPr>
        <p:spPr>
          <a:xfrm>
            <a:off x="445477" y="4794738"/>
            <a:ext cx="8686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CID’s for </a:t>
            </a:r>
            <a:r>
              <a:rPr lang="en-US" dirty="0" err="1" smtClean="0"/>
              <a:t>Hanjour</a:t>
            </a:r>
            <a:r>
              <a:rPr lang="en-US" dirty="0" smtClean="0"/>
              <a:t>, al-</a:t>
            </a:r>
            <a:r>
              <a:rPr lang="en-US" dirty="0" err="1" smtClean="0"/>
              <a:t>Hazmi</a:t>
            </a:r>
            <a:r>
              <a:rPr lang="en-US" dirty="0" smtClean="0"/>
              <a:t> and al-</a:t>
            </a:r>
            <a:r>
              <a:rPr lang="en-US" dirty="0" err="1" smtClean="0"/>
              <a:t>Mihdhar</a:t>
            </a:r>
            <a:r>
              <a:rPr lang="en-US" dirty="0" smtClean="0"/>
              <a:t> - </a:t>
            </a:r>
            <a:r>
              <a:rPr lang="en-US" u="sng" dirty="0" smtClean="0"/>
              <a:t>issued on same day,</a:t>
            </a:r>
          </a:p>
          <a:p>
            <a:pPr lvl="1"/>
            <a:r>
              <a:rPr lang="en-US" u="sng" dirty="0" smtClean="0"/>
              <a:t>by same tech</a:t>
            </a:r>
            <a:r>
              <a:rPr lang="en-US" dirty="0" smtClean="0"/>
              <a:t>.</a:t>
            </a:r>
          </a:p>
          <a:p>
            <a:pPr lvl="1"/>
            <a:endParaRPr lang="en-US" dirty="0" smtClean="0"/>
          </a:p>
          <a:p>
            <a:pPr marL="285750" indent="-285750">
              <a:buFont typeface="Arial" panose="020B0604020202020204" pitchFamily="34" charset="0"/>
              <a:buChar char="•"/>
            </a:pPr>
            <a:r>
              <a:rPr lang="en-US" dirty="0" smtClean="0"/>
              <a:t>All four </a:t>
            </a:r>
            <a:r>
              <a:rPr lang="en-US" u="sng" dirty="0" smtClean="0"/>
              <a:t>used the same address of record </a:t>
            </a:r>
            <a:r>
              <a:rPr lang="en-US" dirty="0" smtClean="0"/>
              <a:t>on 4/19/2000. </a:t>
            </a:r>
            <a:endParaRPr lang="en-US" dirty="0"/>
          </a:p>
        </p:txBody>
      </p:sp>
    </p:spTree>
    <p:extLst>
      <p:ext uri="{BB962C8B-B14F-4D97-AF65-F5344CB8AC3E}">
        <p14:creationId xmlns:p14="http://schemas.microsoft.com/office/powerpoint/2010/main" val="213052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 calcmode="lin" valueType="num">
                                      <p:cBhvr additive="base">
                                        <p:cTn id="4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 calcmode="lin" valueType="num">
                                      <p:cBhvr additive="base">
                                        <p:cTn id="4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 calcmode="lin" valueType="num">
                                      <p:cBhvr additive="base">
                                        <p:cTn id="5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535" y="2819400"/>
            <a:ext cx="6477000" cy="3352800"/>
          </a:xfrm>
        </p:spPr>
        <p:txBody>
          <a:bodyPr>
            <a:normAutofit fontScale="90000"/>
          </a:bodyPr>
          <a:lstStyle/>
          <a:p>
            <a:pPr marL="285750" indent="-285750" algn="l"/>
            <a:r>
              <a:rPr lang="en-US" sz="3600" dirty="0" smtClean="0"/>
              <a:t>Vehicle Registration History:</a:t>
            </a:r>
            <a:br>
              <a:rPr lang="en-US" sz="3600" dirty="0" smtClean="0"/>
            </a:br>
            <a:r>
              <a:rPr lang="en-US" sz="3200" dirty="0" err="1" smtClean="0">
                <a:solidFill>
                  <a:srgbClr val="C00000"/>
                </a:solidFill>
              </a:rPr>
              <a:t>Alfia</a:t>
            </a:r>
            <a:r>
              <a:rPr lang="en-US" sz="3200" dirty="0" smtClean="0">
                <a:solidFill>
                  <a:srgbClr val="C00000"/>
                </a:solidFill>
              </a:rPr>
              <a:t> Siddiqui (Original purchaser)</a:t>
            </a:r>
            <a:br>
              <a:rPr lang="en-US" sz="3200" dirty="0" smtClean="0">
                <a:solidFill>
                  <a:srgbClr val="C00000"/>
                </a:solidFill>
              </a:rPr>
            </a:br>
            <a:r>
              <a:rPr lang="en-US" sz="3200" dirty="0" smtClean="0"/>
              <a:t>Hani </a:t>
            </a:r>
            <a:r>
              <a:rPr lang="en-US" sz="3200" dirty="0" err="1" smtClean="0"/>
              <a:t>Hanjour</a:t>
            </a:r>
            <a:r>
              <a:rPr lang="en-US" sz="3200" dirty="0" smtClean="0"/>
              <a:t> (Prior owner)</a:t>
            </a:r>
            <a:br>
              <a:rPr lang="en-US" sz="3200" dirty="0" smtClean="0"/>
            </a:br>
            <a:r>
              <a:rPr lang="en-US" sz="3200" dirty="0" err="1" smtClean="0"/>
              <a:t>Nawaf</a:t>
            </a:r>
            <a:r>
              <a:rPr lang="en-US" sz="3200" dirty="0" smtClean="0"/>
              <a:t> al-</a:t>
            </a:r>
            <a:r>
              <a:rPr lang="en-US" sz="3200" dirty="0" err="1" smtClean="0"/>
              <a:t>Hazmi</a:t>
            </a:r>
            <a:r>
              <a:rPr lang="en-US" sz="3200" dirty="0" smtClean="0"/>
              <a:t> (Prior owner)</a:t>
            </a:r>
            <a:br>
              <a:rPr lang="en-US" sz="3200" dirty="0" smtClean="0"/>
            </a:br>
            <a:r>
              <a:rPr lang="en-US" sz="3200" dirty="0" smtClean="0"/>
              <a:t>Khalid al-</a:t>
            </a:r>
            <a:r>
              <a:rPr lang="en-US" sz="3200" dirty="0" err="1" smtClean="0"/>
              <a:t>Mihdhar</a:t>
            </a:r>
            <a:r>
              <a:rPr lang="en-US" sz="3200" dirty="0" smtClean="0"/>
              <a:t>  (Current owner)</a:t>
            </a:r>
            <a:endParaRPr lang="en-US" sz="3600" dirty="0"/>
          </a:p>
        </p:txBody>
      </p:sp>
      <p:sp>
        <p:nvSpPr>
          <p:cNvPr id="4" name="TextBox 3"/>
          <p:cNvSpPr txBox="1"/>
          <p:nvPr/>
        </p:nvSpPr>
        <p:spPr>
          <a:xfrm>
            <a:off x="457200" y="390942"/>
            <a:ext cx="8381999" cy="2308324"/>
          </a:xfrm>
          <a:prstGeom prst="rect">
            <a:avLst/>
          </a:prstGeom>
          <a:noFill/>
        </p:spPr>
        <p:txBody>
          <a:bodyPr wrap="square" rtlCol="0">
            <a:spAutoFit/>
          </a:bodyPr>
          <a:lstStyle/>
          <a:p>
            <a:pPr algn="ctr"/>
            <a:r>
              <a:rPr lang="en-US" sz="4400" dirty="0" smtClean="0"/>
              <a:t>California DMV “</a:t>
            </a:r>
            <a:r>
              <a:rPr lang="en-US" sz="4400" i="1" dirty="0" smtClean="0"/>
              <a:t>Reg. History</a:t>
            </a:r>
            <a:r>
              <a:rPr lang="en-US" sz="4400" dirty="0" smtClean="0"/>
              <a:t>”</a:t>
            </a:r>
          </a:p>
          <a:p>
            <a:pPr algn="ctr"/>
            <a:r>
              <a:rPr lang="en-US" sz="4400" dirty="0" smtClean="0"/>
              <a:t>“</a:t>
            </a:r>
            <a:r>
              <a:rPr lang="en-US" sz="4400" dirty="0" smtClean="0">
                <a:solidFill>
                  <a:srgbClr val="C00000"/>
                </a:solidFill>
              </a:rPr>
              <a:t>3JFZ283</a:t>
            </a:r>
            <a:r>
              <a:rPr lang="en-US" sz="4400" dirty="0" smtClean="0"/>
              <a:t>”</a:t>
            </a:r>
          </a:p>
          <a:p>
            <a:pPr algn="ctr"/>
            <a:r>
              <a:rPr lang="en-US" sz="2800" dirty="0" smtClean="0"/>
              <a:t>(Abandoned vehicle at Dulles</a:t>
            </a:r>
          </a:p>
          <a:p>
            <a:pPr algn="ctr"/>
            <a:r>
              <a:rPr lang="en-US" sz="2800" dirty="0" smtClean="0"/>
              <a:t> International Airport)</a:t>
            </a:r>
            <a:endParaRPr lang="en-US" sz="2800" dirty="0"/>
          </a:p>
        </p:txBody>
      </p:sp>
    </p:spTree>
    <p:extLst>
      <p:ext uri="{BB962C8B-B14F-4D97-AF65-F5344CB8AC3E}">
        <p14:creationId xmlns:p14="http://schemas.microsoft.com/office/powerpoint/2010/main" val="424904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610600" cy="685799"/>
          </a:xfrm>
        </p:spPr>
        <p:txBody>
          <a:bodyPr>
            <a:normAutofit/>
          </a:bodyPr>
          <a:lstStyle/>
          <a:p>
            <a:r>
              <a:rPr lang="en-US" sz="3600" i="1" dirty="0" smtClean="0">
                <a:effectLst/>
              </a:rPr>
              <a:t>Who</a:t>
            </a:r>
            <a:r>
              <a:rPr lang="en-US" sz="3600" b="0" dirty="0" smtClean="0"/>
              <a:t> </a:t>
            </a:r>
            <a:r>
              <a:rPr lang="en-US" sz="3600" b="0" dirty="0" smtClean="0">
                <a:effectLst/>
              </a:rPr>
              <a:t>and</a:t>
            </a:r>
            <a:r>
              <a:rPr lang="en-US" sz="3600" b="0" dirty="0" smtClean="0"/>
              <a:t> </a:t>
            </a:r>
            <a:r>
              <a:rPr lang="en-US" sz="3600" i="1" dirty="0" smtClean="0">
                <a:effectLst/>
              </a:rPr>
              <a:t>where</a:t>
            </a:r>
            <a:r>
              <a:rPr lang="en-US" sz="3600" b="0" dirty="0" smtClean="0"/>
              <a:t> is </a:t>
            </a:r>
            <a:r>
              <a:rPr lang="en-US" sz="3600" b="0" dirty="0" err="1" smtClean="0"/>
              <a:t>Aafia</a:t>
            </a:r>
            <a:r>
              <a:rPr lang="en-US" sz="3600" b="0" dirty="0" smtClean="0"/>
              <a:t> Siddiqui?</a:t>
            </a:r>
            <a:endParaRPr lang="en-US" sz="3600" b="0" dirty="0"/>
          </a:p>
        </p:txBody>
      </p:sp>
      <p:pic>
        <p:nvPicPr>
          <p:cNvPr id="1026" name="Picture 2" descr="C:\Users\Derek Beverly\Desktop\Siddiqui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1904762" cy="25396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QcRZ4yyMawU7ltJUGhUdcMSpibfWkpA_Vj-LWpXLujNtkSfKw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00200"/>
            <a:ext cx="2107944" cy="23187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4.mm.bing.net/th?id=H.4944930199569279&amp;w=263&amp;h=183&amp;c=7&amp;rs=1&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197" y="1752600"/>
            <a:ext cx="3017603" cy="20997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1" y="4267200"/>
            <a:ext cx="6857999" cy="646331"/>
          </a:xfrm>
          <a:prstGeom prst="rect">
            <a:avLst/>
          </a:prstGeom>
          <a:noFill/>
        </p:spPr>
        <p:txBody>
          <a:bodyPr wrap="square" rtlCol="0">
            <a:spAutoFit/>
          </a:bodyPr>
          <a:lstStyle/>
          <a:p>
            <a:r>
              <a:rPr lang="en-US" sz="3600" dirty="0" smtClean="0"/>
              <a:t>MIT Student and Graduate!!!</a:t>
            </a:r>
            <a:endParaRPr lang="en-US" sz="3600" dirty="0"/>
          </a:p>
        </p:txBody>
      </p:sp>
    </p:spTree>
    <p:extLst>
      <p:ext uri="{BB962C8B-B14F-4D97-AF65-F5344CB8AC3E}">
        <p14:creationId xmlns:p14="http://schemas.microsoft.com/office/powerpoint/2010/main" val="117188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1000"/>
                                        <p:tgtEl>
                                          <p:spTgt spid="1030"/>
                                        </p:tgtEl>
                                      </p:cBhvr>
                                    </p:animEffect>
                                    <p:anim calcmode="lin" valueType="num">
                                      <p:cBhvr>
                                        <p:cTn id="15" dur="1000" fill="hold"/>
                                        <p:tgtEl>
                                          <p:spTgt spid="1030"/>
                                        </p:tgtEl>
                                        <p:attrNameLst>
                                          <p:attrName>ppt_x</p:attrName>
                                        </p:attrNameLst>
                                      </p:cBhvr>
                                      <p:tavLst>
                                        <p:tav tm="0">
                                          <p:val>
                                            <p:strVal val="#ppt_x"/>
                                          </p:val>
                                        </p:tav>
                                        <p:tav tm="100000">
                                          <p:val>
                                            <p:strVal val="#ppt_x"/>
                                          </p:val>
                                        </p:tav>
                                      </p:tavLst>
                                    </p:anim>
                                    <p:anim calcmode="lin" valueType="num">
                                      <p:cBhvr>
                                        <p:cTn id="1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2133600"/>
          </a:xfrm>
        </p:spPr>
        <p:txBody>
          <a:bodyPr>
            <a:normAutofit lnSpcReduction="10000"/>
          </a:bodyPr>
          <a:lstStyle/>
          <a:p>
            <a:pPr algn="just"/>
            <a:r>
              <a:rPr lang="en-US" dirty="0" smtClean="0"/>
              <a:t>Dr. </a:t>
            </a:r>
            <a:r>
              <a:rPr lang="en-US" dirty="0" err="1" smtClean="0"/>
              <a:t>Aafia</a:t>
            </a:r>
            <a:r>
              <a:rPr lang="en-US" dirty="0" smtClean="0"/>
              <a:t> Siddiqui, once declared world’s most wanted female terrorist according to the FBI is a Pakistan born, MIT graduated neuroscientist and a mother of three who is serving </a:t>
            </a:r>
            <a:r>
              <a:rPr lang="en-US" u="sng" dirty="0" smtClean="0"/>
              <a:t>86 years to life</a:t>
            </a:r>
            <a:r>
              <a:rPr lang="en-US" dirty="0" smtClean="0"/>
              <a:t> imprisonment. </a:t>
            </a:r>
            <a:endParaRPr lang="en-US" dirty="0"/>
          </a:p>
        </p:txBody>
      </p:sp>
      <p:sp>
        <p:nvSpPr>
          <p:cNvPr id="4" name="Title 1"/>
          <p:cNvSpPr>
            <a:spLocks noGrp="1"/>
          </p:cNvSpPr>
          <p:nvPr>
            <p:ph type="title"/>
          </p:nvPr>
        </p:nvSpPr>
        <p:spPr>
          <a:xfrm>
            <a:off x="457200" y="274638"/>
            <a:ext cx="5029200" cy="944562"/>
          </a:xfrm>
        </p:spPr>
        <p:txBody>
          <a:bodyPr/>
          <a:lstStyle/>
          <a:p>
            <a:r>
              <a:rPr lang="en-US" dirty="0" smtClean="0"/>
              <a:t>Dr. </a:t>
            </a:r>
            <a:r>
              <a:rPr lang="en-US" dirty="0" err="1" smtClean="0"/>
              <a:t>Aafia</a:t>
            </a:r>
            <a:r>
              <a:rPr lang="en-US" dirty="0" smtClean="0"/>
              <a:t> Siddiqui</a:t>
            </a:r>
            <a:endParaRPr lang="en-US" dirty="0"/>
          </a:p>
        </p:txBody>
      </p:sp>
      <p:pic>
        <p:nvPicPr>
          <p:cNvPr id="5" name="Picture 8" descr="http://ts1.mm.bing.net/th?id=H.4577676141201216&amp;w=252&amp;h=174&amp;c=7&amp;rs=1&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81400"/>
            <a:ext cx="3200401" cy="2209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afia-Siddiqui">
            <a:hlinkClick r:id="rId3" tgtFrame="&quot;_blank&quot;" tooltip="&quot;Aafia Siddiqui FBI Notice&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0"/>
            <a:ext cx="2171700" cy="3200400"/>
          </a:xfrm>
          <a:prstGeom prst="rect">
            <a:avLst/>
          </a:prstGeom>
          <a:noFill/>
          <a:ln>
            <a:noFill/>
          </a:ln>
        </p:spPr>
      </p:pic>
      <p:sp>
        <p:nvSpPr>
          <p:cNvPr id="7" name="TextBox 6"/>
          <p:cNvSpPr txBox="1"/>
          <p:nvPr/>
        </p:nvSpPr>
        <p:spPr>
          <a:xfrm>
            <a:off x="76200" y="6400800"/>
            <a:ext cx="4024500" cy="307777"/>
          </a:xfrm>
          <a:prstGeom prst="rect">
            <a:avLst/>
          </a:prstGeom>
          <a:noFill/>
        </p:spPr>
        <p:txBody>
          <a:bodyPr wrap="none" rtlCol="0">
            <a:spAutoFit/>
          </a:bodyPr>
          <a:lstStyle/>
          <a:p>
            <a:r>
              <a:rPr lang="en-US" sz="1400" dirty="0" smtClean="0"/>
              <a:t>Source:  http://www.dhakacourier.com.bd/?p=2118/</a:t>
            </a:r>
            <a:endParaRPr lang="en-US" sz="1400" dirty="0"/>
          </a:p>
        </p:txBody>
      </p:sp>
    </p:spTree>
    <p:extLst>
      <p:ext uri="{BB962C8B-B14F-4D97-AF65-F5344CB8AC3E}">
        <p14:creationId xmlns:p14="http://schemas.microsoft.com/office/powerpoint/2010/main" val="51824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306</TotalTime>
  <Words>1681</Words>
  <Application>Microsoft Office PowerPoint</Application>
  <PresentationFormat>On-screen Show (4:3)</PresentationFormat>
  <Paragraphs>170</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Fraud – Terrorism  and the California Connection</vt:lpstr>
      <vt:lpstr>Presentation</vt:lpstr>
      <vt:lpstr>“THE LADY WHO  SET UP SHOP”</vt:lpstr>
      <vt:lpstr>PowerPoint Presentation</vt:lpstr>
      <vt:lpstr>Let’s look at the CDL</vt:lpstr>
      <vt:lpstr>California DMV “Address Search”</vt:lpstr>
      <vt:lpstr>Vehicle Registration History: Alfia Siddiqui (Original purchaser) Hani Hanjour (Prior owner) Nawaf al-Hazmi (Prior owner) Khalid al-Mihdhar  (Current owner)</vt:lpstr>
      <vt:lpstr>Who and where is Aafia Siddiqui?</vt:lpstr>
      <vt:lpstr>Dr. Aafia Siddiqui</vt:lpstr>
      <vt:lpstr>Dr. Aafia Siddiqui</vt:lpstr>
      <vt:lpstr>Aafia TODAY</vt:lpstr>
      <vt:lpstr>Data Mining</vt:lpstr>
      <vt:lpstr>OTHER RESOURCES</vt:lpstr>
      <vt:lpstr>InfraGard</vt:lpstr>
      <vt:lpstr>PowerPoint Presentation</vt:lpstr>
      <vt:lpstr>Law Enforcement Online (LEO) via Law Enforcement Enterprise Portal (LEEP)</vt:lpstr>
      <vt:lpstr>LEO (cont’d)</vt:lpstr>
      <vt:lpstr>Common Frauds (FBI)</vt:lpstr>
      <vt:lpstr>Internet Crime Complaint Center (IC3)</vt:lpstr>
      <vt:lpstr>Sample IC3 Trend Analysis Report</vt:lpstr>
      <vt:lpstr>FEDERAL TRADE COMMISSION FTC.GOV/IDTHEFT</vt:lpstr>
      <vt:lpstr>Lottery Scams</vt:lpstr>
      <vt:lpstr>Facebook Lottery Scam</vt:lpstr>
      <vt:lpstr>“Official Documents”</vt:lpstr>
      <vt:lpstr>California Lottery Scam</vt:lpstr>
      <vt:lpstr>California Lottery Scam</vt:lpstr>
      <vt:lpstr>California Lottery Scam</vt:lpstr>
      <vt:lpstr>California Lottery Scam</vt:lpstr>
      <vt:lpstr>California Lottery Scam</vt:lpstr>
      <vt:lpstr>QUESTIONS/CONTACT: Derek Beverly/Gary Galbreath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know this person?</dc:title>
  <dc:creator>Derek Beverly</dc:creator>
  <cp:lastModifiedBy>DBEVERLY</cp:lastModifiedBy>
  <cp:revision>39</cp:revision>
  <dcterms:created xsi:type="dcterms:W3CDTF">2014-01-21T20:17:02Z</dcterms:created>
  <dcterms:modified xsi:type="dcterms:W3CDTF">2014-01-22T18:52:46Z</dcterms:modified>
</cp:coreProperties>
</file>